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3"/>
  </p:notesMasterIdLst>
  <p:sldIdLst>
    <p:sldId id="285" r:id="rId2"/>
    <p:sldId id="284" r:id="rId3"/>
    <p:sldId id="286" r:id="rId4"/>
    <p:sldId id="288" r:id="rId5"/>
    <p:sldId id="294" r:id="rId6"/>
    <p:sldId id="269" r:id="rId7"/>
    <p:sldId id="292" r:id="rId8"/>
    <p:sldId id="300" r:id="rId9"/>
    <p:sldId id="301" r:id="rId10"/>
    <p:sldId id="290" r:id="rId11"/>
    <p:sldId id="289" r:id="rId12"/>
    <p:sldId id="256" r:id="rId13"/>
    <p:sldId id="257" r:id="rId14"/>
    <p:sldId id="258" r:id="rId15"/>
    <p:sldId id="295" r:id="rId16"/>
    <p:sldId id="265" r:id="rId17"/>
    <p:sldId id="296" r:id="rId18"/>
    <p:sldId id="297" r:id="rId19"/>
    <p:sldId id="298" r:id="rId20"/>
    <p:sldId id="299" r:id="rId21"/>
    <p:sldId id="262" r:id="rId22"/>
    <p:sldId id="266" r:id="rId23"/>
    <p:sldId id="287" r:id="rId24"/>
    <p:sldId id="302" r:id="rId25"/>
    <p:sldId id="304" r:id="rId26"/>
    <p:sldId id="307" r:id="rId27"/>
    <p:sldId id="305" r:id="rId28"/>
    <p:sldId id="306" r:id="rId29"/>
    <p:sldId id="293" r:id="rId30"/>
    <p:sldId id="268" r:id="rId31"/>
    <p:sldId id="267" r:id="rId32"/>
    <p:sldId id="309" r:id="rId33"/>
    <p:sldId id="283" r:id="rId34"/>
    <p:sldId id="281" r:id="rId35"/>
    <p:sldId id="282" r:id="rId36"/>
    <p:sldId id="311" r:id="rId37"/>
    <p:sldId id="310" r:id="rId38"/>
    <p:sldId id="312" r:id="rId39"/>
    <p:sldId id="313" r:id="rId40"/>
    <p:sldId id="314" r:id="rId41"/>
    <p:sldId id="315" r:id="rId4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9D9D9"/>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3" d="100"/>
          <a:sy n="83" d="100"/>
        </p:scale>
        <p:origin x="-1098" y="-78"/>
      </p:cViewPr>
      <p:guideLst>
        <p:guide orient="horz" pos="2160"/>
        <p:guide pos="2880"/>
      </p:guideLst>
    </p:cSldViewPr>
  </p:slideViewPr>
  <p:notesTextViewPr>
    <p:cViewPr>
      <p:scale>
        <a:sx n="100" d="100"/>
        <a:sy n="100" d="100"/>
      </p:scale>
      <p:origin x="0" y="0"/>
    </p:cViewPr>
  </p:notesTextViewPr>
  <p:sorterViewPr>
    <p:cViewPr>
      <p:scale>
        <a:sx n="130" d="100"/>
        <a:sy n="130" d="100"/>
      </p:scale>
      <p:origin x="0" y="7290"/>
    </p:cViewPr>
  </p:sorterViewPr>
  <p:notesViewPr>
    <p:cSldViewPr>
      <p:cViewPr varScale="1">
        <p:scale>
          <a:sx n="88" d="100"/>
          <a:sy n="88" d="100"/>
        </p:scale>
        <p:origin x="3822" y="10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1" Type="http://schemas.openxmlformats.org/officeDocument/2006/relationships/oleObject" Target="file:///C:\Users\everett\Downloads\WUP2011-F02-Proportion_Urban.xls"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3089275298920969"/>
          <c:y val="3.8262600649495083E-2"/>
          <c:w val="0.8129012345679012"/>
          <c:h val="0.78249544018862049"/>
        </c:manualLayout>
      </c:layout>
      <c:scatterChart>
        <c:scatterStyle val="lineMarker"/>
        <c:varyColors val="0"/>
        <c:ser>
          <c:idx val="0"/>
          <c:order val="0"/>
          <c:tx>
            <c:strRef>
              <c:f>'[WUP2011-F02-Proportion_Urban.xls]PROPORTION-URBAN'!$AC$15</c:f>
              <c:strCache>
                <c:ptCount val="1"/>
                <c:pt idx="0">
                  <c:v>Total</c:v>
                </c:pt>
              </c:strCache>
            </c:strRef>
          </c:tx>
          <c:spPr>
            <a:ln w="28575">
              <a:noFill/>
            </a:ln>
          </c:spPr>
          <c:xVal>
            <c:numRef>
              <c:f>'[WUP2011-F02-Proportion_Urban.xls]PROPORTION-URBAN'!$AB$16:$AB$36</c:f>
              <c:numCache>
                <c:formatCode>General</c:formatCode>
                <c:ptCount val="21"/>
                <c:pt idx="0">
                  <c:v>1950</c:v>
                </c:pt>
                <c:pt idx="1">
                  <c:v>1955</c:v>
                </c:pt>
                <c:pt idx="2">
                  <c:v>1960</c:v>
                </c:pt>
                <c:pt idx="3">
                  <c:v>1965</c:v>
                </c:pt>
                <c:pt idx="4">
                  <c:v>1970</c:v>
                </c:pt>
                <c:pt idx="5">
                  <c:v>1975</c:v>
                </c:pt>
                <c:pt idx="6">
                  <c:v>1980</c:v>
                </c:pt>
                <c:pt idx="7">
                  <c:v>1985</c:v>
                </c:pt>
                <c:pt idx="8">
                  <c:v>1990</c:v>
                </c:pt>
                <c:pt idx="9">
                  <c:v>1995</c:v>
                </c:pt>
                <c:pt idx="10">
                  <c:v>2000</c:v>
                </c:pt>
                <c:pt idx="11">
                  <c:v>2005</c:v>
                </c:pt>
                <c:pt idx="12">
                  <c:v>2010</c:v>
                </c:pt>
                <c:pt idx="13">
                  <c:v>2015</c:v>
                </c:pt>
                <c:pt idx="14">
                  <c:v>2020</c:v>
                </c:pt>
                <c:pt idx="15">
                  <c:v>2025</c:v>
                </c:pt>
                <c:pt idx="16">
                  <c:v>2030</c:v>
                </c:pt>
                <c:pt idx="17">
                  <c:v>2035</c:v>
                </c:pt>
                <c:pt idx="18">
                  <c:v>2040</c:v>
                </c:pt>
                <c:pt idx="19">
                  <c:v>2045</c:v>
                </c:pt>
                <c:pt idx="20">
                  <c:v>2050</c:v>
                </c:pt>
              </c:numCache>
            </c:numRef>
          </c:xVal>
          <c:yVal>
            <c:numRef>
              <c:f>'[WUP2011-F02-Proportion_Urban.xls]PROPORTION-URBAN'!$AC$16:$AC$36</c:f>
              <c:numCache>
                <c:formatCode>#0.0;\-#0.0;_("—"</c:formatCode>
                <c:ptCount val="21"/>
                <c:pt idx="0">
                  <c:v>29.440266678920899</c:v>
                </c:pt>
                <c:pt idx="1">
                  <c:v>31.444970409750699</c:v>
                </c:pt>
                <c:pt idx="2">
                  <c:v>33.558234463608997</c:v>
                </c:pt>
                <c:pt idx="3">
                  <c:v>35.542871793342698</c:v>
                </c:pt>
                <c:pt idx="4">
                  <c:v>36.589587095183198</c:v>
                </c:pt>
                <c:pt idx="5">
                  <c:v>37.721049392279603</c:v>
                </c:pt>
                <c:pt idx="6">
                  <c:v>39.3717863059275</c:v>
                </c:pt>
                <c:pt idx="7">
                  <c:v>41.216893563136203</c:v>
                </c:pt>
                <c:pt idx="8">
                  <c:v>42.993260101866198</c:v>
                </c:pt>
                <c:pt idx="9">
                  <c:v>44.778649949500299</c:v>
                </c:pt>
                <c:pt idx="10">
                  <c:v>46.688545083652002</c:v>
                </c:pt>
                <c:pt idx="11">
                  <c:v>49.142556975188498</c:v>
                </c:pt>
                <c:pt idx="12">
                  <c:v>51.604333135688101</c:v>
                </c:pt>
                <c:pt idx="13">
                  <c:v>53.907655475207498</c:v>
                </c:pt>
                <c:pt idx="14">
                  <c:v>56.028241713781902</c:v>
                </c:pt>
                <c:pt idx="15">
                  <c:v>58.0106733455141</c:v>
                </c:pt>
                <c:pt idx="16">
                  <c:v>59.892805625811697</c:v>
                </c:pt>
                <c:pt idx="17">
                  <c:v>61.707416655636798</c:v>
                </c:pt>
                <c:pt idx="18">
                  <c:v>63.513629958526501</c:v>
                </c:pt>
                <c:pt idx="19">
                  <c:v>65.341201243857299</c:v>
                </c:pt>
                <c:pt idx="20">
                  <c:v>67.183417672803202</c:v>
                </c:pt>
              </c:numCache>
            </c:numRef>
          </c:yVal>
          <c:smooth val="0"/>
        </c:ser>
        <c:ser>
          <c:idx val="1"/>
          <c:order val="1"/>
          <c:tx>
            <c:strRef>
              <c:f>'[WUP2011-F02-Proportion_Urban.xls]PROPORTION-URBAN'!$AD$15</c:f>
              <c:strCache>
                <c:ptCount val="1"/>
                <c:pt idx="0">
                  <c:v>Developed</c:v>
                </c:pt>
              </c:strCache>
            </c:strRef>
          </c:tx>
          <c:spPr>
            <a:ln w="28575">
              <a:noFill/>
            </a:ln>
          </c:spPr>
          <c:xVal>
            <c:numRef>
              <c:f>'[WUP2011-F02-Proportion_Urban.xls]PROPORTION-URBAN'!$AB$16:$AB$36</c:f>
              <c:numCache>
                <c:formatCode>General</c:formatCode>
                <c:ptCount val="21"/>
                <c:pt idx="0">
                  <c:v>1950</c:v>
                </c:pt>
                <c:pt idx="1">
                  <c:v>1955</c:v>
                </c:pt>
                <c:pt idx="2">
                  <c:v>1960</c:v>
                </c:pt>
                <c:pt idx="3">
                  <c:v>1965</c:v>
                </c:pt>
                <c:pt idx="4">
                  <c:v>1970</c:v>
                </c:pt>
                <c:pt idx="5">
                  <c:v>1975</c:v>
                </c:pt>
                <c:pt idx="6">
                  <c:v>1980</c:v>
                </c:pt>
                <c:pt idx="7">
                  <c:v>1985</c:v>
                </c:pt>
                <c:pt idx="8">
                  <c:v>1990</c:v>
                </c:pt>
                <c:pt idx="9">
                  <c:v>1995</c:v>
                </c:pt>
                <c:pt idx="10">
                  <c:v>2000</c:v>
                </c:pt>
                <c:pt idx="11">
                  <c:v>2005</c:v>
                </c:pt>
                <c:pt idx="12">
                  <c:v>2010</c:v>
                </c:pt>
                <c:pt idx="13">
                  <c:v>2015</c:v>
                </c:pt>
                <c:pt idx="14">
                  <c:v>2020</c:v>
                </c:pt>
                <c:pt idx="15">
                  <c:v>2025</c:v>
                </c:pt>
                <c:pt idx="16">
                  <c:v>2030</c:v>
                </c:pt>
                <c:pt idx="17">
                  <c:v>2035</c:v>
                </c:pt>
                <c:pt idx="18">
                  <c:v>2040</c:v>
                </c:pt>
                <c:pt idx="19">
                  <c:v>2045</c:v>
                </c:pt>
                <c:pt idx="20">
                  <c:v>2050</c:v>
                </c:pt>
              </c:numCache>
            </c:numRef>
          </c:xVal>
          <c:yVal>
            <c:numRef>
              <c:f>'[WUP2011-F02-Proportion_Urban.xls]PROPORTION-URBAN'!$AD$16:$AD$36</c:f>
              <c:numCache>
                <c:formatCode>#0.0;\-#0.0;_("—"</c:formatCode>
                <c:ptCount val="21"/>
                <c:pt idx="0">
                  <c:v>54.469014950185297</c:v>
                </c:pt>
                <c:pt idx="1">
                  <c:v>57.655731631892799</c:v>
                </c:pt>
                <c:pt idx="2">
                  <c:v>60.872851696162698</c:v>
                </c:pt>
                <c:pt idx="3">
                  <c:v>63.867990026163802</c:v>
                </c:pt>
                <c:pt idx="4">
                  <c:v>66.629484687522094</c:v>
                </c:pt>
                <c:pt idx="5">
                  <c:v>68.673980971168206</c:v>
                </c:pt>
                <c:pt idx="6">
                  <c:v>70.111847555004204</c:v>
                </c:pt>
                <c:pt idx="7">
                  <c:v>71.264412468034493</c:v>
                </c:pt>
                <c:pt idx="8">
                  <c:v>72.273242519077897</c:v>
                </c:pt>
                <c:pt idx="9">
                  <c:v>73.198368906745003</c:v>
                </c:pt>
                <c:pt idx="10">
                  <c:v>74.136689280144097</c:v>
                </c:pt>
                <c:pt idx="11">
                  <c:v>75.901868313977403</c:v>
                </c:pt>
                <c:pt idx="12">
                  <c:v>77.453776969220897</c:v>
                </c:pt>
                <c:pt idx="13">
                  <c:v>78.788702087798001</c:v>
                </c:pt>
                <c:pt idx="14">
                  <c:v>79.969667979505701</c:v>
                </c:pt>
                <c:pt idx="15">
                  <c:v>81.062812585741597</c:v>
                </c:pt>
                <c:pt idx="16">
                  <c:v>82.1154710527763</c:v>
                </c:pt>
                <c:pt idx="17">
                  <c:v>83.135427732522103</c:v>
                </c:pt>
                <c:pt idx="18">
                  <c:v>84.113412469169305</c:v>
                </c:pt>
                <c:pt idx="19">
                  <c:v>85.044967038571301</c:v>
                </c:pt>
                <c:pt idx="20">
                  <c:v>85.933861533816298</c:v>
                </c:pt>
              </c:numCache>
            </c:numRef>
          </c:yVal>
          <c:smooth val="0"/>
        </c:ser>
        <c:ser>
          <c:idx val="2"/>
          <c:order val="2"/>
          <c:tx>
            <c:strRef>
              <c:f>'[WUP2011-F02-Proportion_Urban.xls]PROPORTION-URBAN'!$AE$15</c:f>
              <c:strCache>
                <c:ptCount val="1"/>
                <c:pt idx="0">
                  <c:v>Less developed</c:v>
                </c:pt>
              </c:strCache>
            </c:strRef>
          </c:tx>
          <c:spPr>
            <a:ln w="28575">
              <a:noFill/>
            </a:ln>
          </c:spPr>
          <c:xVal>
            <c:numRef>
              <c:f>'[WUP2011-F02-Proportion_Urban.xls]PROPORTION-URBAN'!$AB$16:$AB$36</c:f>
              <c:numCache>
                <c:formatCode>General</c:formatCode>
                <c:ptCount val="21"/>
                <c:pt idx="0">
                  <c:v>1950</c:v>
                </c:pt>
                <c:pt idx="1">
                  <c:v>1955</c:v>
                </c:pt>
                <c:pt idx="2">
                  <c:v>1960</c:v>
                </c:pt>
                <c:pt idx="3">
                  <c:v>1965</c:v>
                </c:pt>
                <c:pt idx="4">
                  <c:v>1970</c:v>
                </c:pt>
                <c:pt idx="5">
                  <c:v>1975</c:v>
                </c:pt>
                <c:pt idx="6">
                  <c:v>1980</c:v>
                </c:pt>
                <c:pt idx="7">
                  <c:v>1985</c:v>
                </c:pt>
                <c:pt idx="8">
                  <c:v>1990</c:v>
                </c:pt>
                <c:pt idx="9">
                  <c:v>1995</c:v>
                </c:pt>
                <c:pt idx="10">
                  <c:v>2000</c:v>
                </c:pt>
                <c:pt idx="11">
                  <c:v>2005</c:v>
                </c:pt>
                <c:pt idx="12">
                  <c:v>2010</c:v>
                </c:pt>
                <c:pt idx="13">
                  <c:v>2015</c:v>
                </c:pt>
                <c:pt idx="14">
                  <c:v>2020</c:v>
                </c:pt>
                <c:pt idx="15">
                  <c:v>2025</c:v>
                </c:pt>
                <c:pt idx="16">
                  <c:v>2030</c:v>
                </c:pt>
                <c:pt idx="17">
                  <c:v>2035</c:v>
                </c:pt>
                <c:pt idx="18">
                  <c:v>2040</c:v>
                </c:pt>
                <c:pt idx="19">
                  <c:v>2045</c:v>
                </c:pt>
                <c:pt idx="20">
                  <c:v>2050</c:v>
                </c:pt>
              </c:numCache>
            </c:numRef>
          </c:xVal>
          <c:yVal>
            <c:numRef>
              <c:f>'[WUP2011-F02-Proportion_Urban.xls]PROPORTION-URBAN'!$AE$16:$AE$36</c:f>
              <c:numCache>
                <c:formatCode>#0.0;\-#0.0;_("—"</c:formatCode>
                <c:ptCount val="21"/>
                <c:pt idx="0">
                  <c:v>17.643352260100901</c:v>
                </c:pt>
                <c:pt idx="1">
                  <c:v>19.622665380780099</c:v>
                </c:pt>
                <c:pt idx="2">
                  <c:v>21.818807916528002</c:v>
                </c:pt>
                <c:pt idx="3">
                  <c:v>24.014332243419201</c:v>
                </c:pt>
                <c:pt idx="4">
                  <c:v>25.3496497833363</c:v>
                </c:pt>
                <c:pt idx="5">
                  <c:v>27.0334925017929</c:v>
                </c:pt>
                <c:pt idx="6">
                  <c:v>29.515984772715701</c:v>
                </c:pt>
                <c:pt idx="7">
                  <c:v>32.299993529652298</c:v>
                </c:pt>
                <c:pt idx="8">
                  <c:v>34.942332711009598</c:v>
                </c:pt>
                <c:pt idx="9">
                  <c:v>37.485029270644198</c:v>
                </c:pt>
                <c:pt idx="10">
                  <c:v>40.075076454105798</c:v>
                </c:pt>
                <c:pt idx="11">
                  <c:v>43.023919855662299</c:v>
                </c:pt>
                <c:pt idx="12">
                  <c:v>45.959918758515698</c:v>
                </c:pt>
                <c:pt idx="13">
                  <c:v>48.722814025530297</c:v>
                </c:pt>
                <c:pt idx="14">
                  <c:v>51.251879043815002</c:v>
                </c:pt>
                <c:pt idx="15">
                  <c:v>53.594199424958198</c:v>
                </c:pt>
                <c:pt idx="16">
                  <c:v>55.7929667370773</c:v>
                </c:pt>
                <c:pt idx="17">
                  <c:v>57.889373951674301</c:v>
                </c:pt>
                <c:pt idx="18">
                  <c:v>59.955945503730902</c:v>
                </c:pt>
                <c:pt idx="19">
                  <c:v>62.030420443656404</c:v>
                </c:pt>
                <c:pt idx="20">
                  <c:v>64.106819281123506</c:v>
                </c:pt>
              </c:numCache>
            </c:numRef>
          </c:yVal>
          <c:smooth val="0"/>
        </c:ser>
        <c:dLbls>
          <c:showLegendKey val="0"/>
          <c:showVal val="0"/>
          <c:showCatName val="0"/>
          <c:showSerName val="0"/>
          <c:showPercent val="0"/>
          <c:showBubbleSize val="0"/>
        </c:dLbls>
        <c:axId val="77894400"/>
        <c:axId val="77896320"/>
      </c:scatterChart>
      <c:valAx>
        <c:axId val="77894400"/>
        <c:scaling>
          <c:orientation val="minMax"/>
          <c:max val="2050"/>
          <c:min val="1950"/>
        </c:scaling>
        <c:delete val="0"/>
        <c:axPos val="b"/>
        <c:title>
          <c:tx>
            <c:rich>
              <a:bodyPr/>
              <a:lstStyle/>
              <a:p>
                <a:pPr>
                  <a:defRPr sz="1800"/>
                </a:pPr>
                <a:r>
                  <a:rPr lang="en-US" sz="1800"/>
                  <a:t>Year</a:t>
                </a:r>
              </a:p>
            </c:rich>
          </c:tx>
          <c:layout/>
          <c:overlay val="0"/>
        </c:title>
        <c:numFmt formatCode="General" sourceLinked="1"/>
        <c:majorTickMark val="out"/>
        <c:minorTickMark val="none"/>
        <c:tickLblPos val="nextTo"/>
        <c:txPr>
          <a:bodyPr/>
          <a:lstStyle/>
          <a:p>
            <a:pPr>
              <a:defRPr sz="1400"/>
            </a:pPr>
            <a:endParaRPr lang="en-US"/>
          </a:p>
        </c:txPr>
        <c:crossAx val="77896320"/>
        <c:crosses val="autoZero"/>
        <c:crossBetween val="midCat"/>
      </c:valAx>
      <c:valAx>
        <c:axId val="77896320"/>
        <c:scaling>
          <c:orientation val="minMax"/>
          <c:min val="0"/>
        </c:scaling>
        <c:delete val="0"/>
        <c:axPos val="l"/>
        <c:majorGridlines/>
        <c:title>
          <c:tx>
            <c:rich>
              <a:bodyPr rot="-5400000" vert="horz"/>
              <a:lstStyle/>
              <a:p>
                <a:pPr>
                  <a:defRPr sz="2000"/>
                </a:pPr>
                <a:r>
                  <a:rPr lang="en-US" sz="2000"/>
                  <a:t>Urban Population (%)</a:t>
                </a:r>
              </a:p>
            </c:rich>
          </c:tx>
          <c:layout/>
          <c:overlay val="0"/>
        </c:title>
        <c:numFmt formatCode="#0.0;\-#0.0;_(&quot;—&quot;" sourceLinked="1"/>
        <c:majorTickMark val="out"/>
        <c:minorTickMark val="none"/>
        <c:tickLblPos val="nextTo"/>
        <c:txPr>
          <a:bodyPr/>
          <a:lstStyle/>
          <a:p>
            <a:pPr>
              <a:defRPr sz="1400"/>
            </a:pPr>
            <a:endParaRPr lang="en-US"/>
          </a:p>
        </c:txPr>
        <c:crossAx val="77894400"/>
        <c:crosses val="autoZero"/>
        <c:crossBetween val="midCat"/>
      </c:valAx>
    </c:plotArea>
    <c:legend>
      <c:legendPos val="r"/>
      <c:layout>
        <c:manualLayout>
          <c:xMode val="edge"/>
          <c:yMode val="edge"/>
          <c:x val="0.14933411101390098"/>
          <c:y val="5.2603096223141584E-2"/>
          <c:w val="0.16702391367745698"/>
          <c:h val="0.19422861337248098"/>
        </c:manualLayout>
      </c:layout>
      <c:overlay val="0"/>
      <c:spPr>
        <a:solidFill>
          <a:schemeClr val="bg1"/>
        </a:solidFill>
        <a:ln>
          <a:solidFill>
            <a:schemeClr val="tx1"/>
          </a:solidFill>
        </a:ln>
      </c:spPr>
      <c:txPr>
        <a:bodyPr/>
        <a:lstStyle/>
        <a:p>
          <a:pPr>
            <a:defRPr sz="1400"/>
          </a:pPr>
          <a:endParaRPr lang="en-US"/>
        </a:p>
      </c:txPr>
    </c:legend>
    <c:plotVisOnly val="1"/>
    <c:dispBlanksAs val="gap"/>
    <c:showDLblsOverMax val="0"/>
  </c:chart>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489C020-916A-4E97-A234-BCB84DC17085}" type="datetimeFigureOut">
              <a:rPr lang="en-US" smtClean="0"/>
              <a:t>3/10/2014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8A72F2-7E7B-4EAA-917D-EBB554ECF03F}" type="slidenum">
              <a:rPr lang="en-US" smtClean="0"/>
              <a:t>‹#›</a:t>
            </a:fld>
            <a:endParaRPr lang="en-US"/>
          </a:p>
        </p:txBody>
      </p:sp>
    </p:spTree>
    <p:extLst>
      <p:ext uri="{BB962C8B-B14F-4D97-AF65-F5344CB8AC3E}">
        <p14:creationId xmlns:p14="http://schemas.microsoft.com/office/powerpoint/2010/main" val="22647679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8" Type="http://schemas.openxmlformats.org/officeDocument/2006/relationships/hyperlink" Target="http://en.wikipedia.org/wiki/West_Side_Line_(NYCRR)" TargetMode="External"/><Relationship Id="rId13" Type="http://schemas.openxmlformats.org/officeDocument/2006/relationships/hyperlink" Target="http://en.wikipedia.org/wiki/Promenade_plant%C3%A9e" TargetMode="External"/><Relationship Id="rId18" Type="http://schemas.openxmlformats.org/officeDocument/2006/relationships/hyperlink" Target="http://en.wikipedia.org/wiki/Jacob_K._Javits_Convention_Center" TargetMode="External"/><Relationship Id="rId3" Type="http://schemas.openxmlformats.org/officeDocument/2006/relationships/hyperlink" Target="http://en.wikipedia.org/wiki/High_Line_(New_York_City)#cite_note-2open-1" TargetMode="External"/><Relationship Id="rId21" Type="http://schemas.openxmlformats.org/officeDocument/2006/relationships/hyperlink" Target="http://en.wikipedia.org/wiki/High_Line_(New_York_City)#cite_note-3" TargetMode="External"/><Relationship Id="rId7" Type="http://schemas.openxmlformats.org/officeDocument/2006/relationships/hyperlink" Target="http://en.wikipedia.org/wiki/New_York_Central_Railroad" TargetMode="External"/><Relationship Id="rId12" Type="http://schemas.openxmlformats.org/officeDocument/2006/relationships/hyperlink" Target="http://en.wikipedia.org/wiki/Paris" TargetMode="External"/><Relationship Id="rId17" Type="http://schemas.openxmlformats.org/officeDocument/2006/relationships/hyperlink" Target="http://en.wikipedia.org/wiki/West_Side_Yard" TargetMode="External"/><Relationship Id="rId2" Type="http://schemas.openxmlformats.org/officeDocument/2006/relationships/slide" Target="../slides/slide27.xml"/><Relationship Id="rId16" Type="http://schemas.openxmlformats.org/officeDocument/2006/relationships/hyperlink" Target="http://en.wikipedia.org/wiki/Chelsea_(Manhattan)" TargetMode="External"/><Relationship Id="rId20" Type="http://schemas.openxmlformats.org/officeDocument/2006/relationships/hyperlink" Target="http://en.wikipedia.org/wiki/Holland_Tunnel" TargetMode="External"/><Relationship Id="rId1" Type="http://schemas.openxmlformats.org/officeDocument/2006/relationships/notesMaster" Target="../notesMasters/notesMaster1.xml"/><Relationship Id="rId6" Type="http://schemas.openxmlformats.org/officeDocument/2006/relationships/hyperlink" Target="http://en.wikipedia.org/wiki/High_Line_(New_York_City)#cite_note-faq-2" TargetMode="External"/><Relationship Id="rId11" Type="http://schemas.openxmlformats.org/officeDocument/2006/relationships/hyperlink" Target="http://en.wikipedia.org/wiki/Greenway_(landscape)" TargetMode="External"/><Relationship Id="rId5" Type="http://schemas.openxmlformats.org/officeDocument/2006/relationships/hyperlink" Target="http://en.wikipedia.org/wiki/Linear_park" TargetMode="External"/><Relationship Id="rId15" Type="http://schemas.openxmlformats.org/officeDocument/2006/relationships/hyperlink" Target="http://en.wikipedia.org/wiki/30th_Street_(Manhattan)" TargetMode="External"/><Relationship Id="rId10" Type="http://schemas.openxmlformats.org/officeDocument/2006/relationships/hyperlink" Target="http://en.wikipedia.org/wiki/Manhattan" TargetMode="External"/><Relationship Id="rId19" Type="http://schemas.openxmlformats.org/officeDocument/2006/relationships/hyperlink" Target="http://en.wikipedia.org/wiki/Canal_Street_(Manhattan)" TargetMode="External"/><Relationship Id="rId4" Type="http://schemas.openxmlformats.org/officeDocument/2006/relationships/hyperlink" Target="http://en.wikipedia.org/wiki/New_York_City" TargetMode="External"/><Relationship Id="rId9" Type="http://schemas.openxmlformats.org/officeDocument/2006/relationships/hyperlink" Target="http://en.wikipedia.org/wiki/Lower_West_Side,_Manhattan" TargetMode="External"/><Relationship Id="rId14" Type="http://schemas.openxmlformats.org/officeDocument/2006/relationships/hyperlink" Target="http://en.wikipedia.org/wiki/Meatpacking_District,_Manhattan" TargetMode="External"/></Relationships>
</file>

<file path=ppt/notesSlides/_rels/notesSlide6.xml.rels><?xml version="1.0" encoding="UTF-8" standalone="yes"?>
<Relationships xmlns="http://schemas.openxmlformats.org/package/2006/relationships"><Relationship Id="rId8" Type="http://schemas.openxmlformats.org/officeDocument/2006/relationships/hyperlink" Target="http://en.wikipedia.org/wiki/Lake_Michigan" TargetMode="External"/><Relationship Id="rId13" Type="http://schemas.openxmlformats.org/officeDocument/2006/relationships/hyperlink" Target="http://en.wikipedia.org/wiki/Randolph_Street" TargetMode="External"/><Relationship Id="rId3" Type="http://schemas.openxmlformats.org/officeDocument/2006/relationships/hyperlink" Target="http://en.wikipedia.org/wiki/Park" TargetMode="External"/><Relationship Id="rId7" Type="http://schemas.openxmlformats.org/officeDocument/2006/relationships/hyperlink" Target="http://en.wikipedia.org/wiki/Civic_center" TargetMode="External"/><Relationship Id="rId12" Type="http://schemas.openxmlformats.org/officeDocument/2006/relationships/hyperlink" Target="http://en.wikipedia.org/wiki/Michigan_Avenue_(Chicago)" TargetMode="External"/><Relationship Id="rId17" Type="http://schemas.openxmlformats.org/officeDocument/2006/relationships/hyperlink" Target="http://en.wikipedia.org/wiki/Millennium_Park#cite_note-crain-2" TargetMode="External"/><Relationship Id="rId2" Type="http://schemas.openxmlformats.org/officeDocument/2006/relationships/slide" Target="../slides/slide28.xml"/><Relationship Id="rId16" Type="http://schemas.openxmlformats.org/officeDocument/2006/relationships/hyperlink" Target="http://en.wikipedia.org/wiki/Navy_Pier" TargetMode="External"/><Relationship Id="rId1" Type="http://schemas.openxmlformats.org/officeDocument/2006/relationships/notesMaster" Target="../notesMasters/notesMaster1.xml"/><Relationship Id="rId6" Type="http://schemas.openxmlformats.org/officeDocument/2006/relationships/hyperlink" Target="http://en.wikipedia.org/wiki/Chicago" TargetMode="External"/><Relationship Id="rId11" Type="http://schemas.openxmlformats.org/officeDocument/2006/relationships/hyperlink" Target="http://en.wikipedia.org/wiki/Millennium_Park#cite_note-1" TargetMode="External"/><Relationship Id="rId5" Type="http://schemas.openxmlformats.org/officeDocument/2006/relationships/hyperlink" Target="http://en.wikipedia.org/wiki/Community_areas_of_Chicago" TargetMode="External"/><Relationship Id="rId15" Type="http://schemas.openxmlformats.org/officeDocument/2006/relationships/hyperlink" Target="http://en.wikipedia.org/wiki/Public_art" TargetMode="External"/><Relationship Id="rId10" Type="http://schemas.openxmlformats.org/officeDocument/2006/relationships/hyperlink" Target="http://en.wikipedia.org/wiki/Illinois_Central" TargetMode="External"/><Relationship Id="rId4" Type="http://schemas.openxmlformats.org/officeDocument/2006/relationships/hyperlink" Target="http://en.wikipedia.org/wiki/Chicago_Loop" TargetMode="External"/><Relationship Id="rId9" Type="http://schemas.openxmlformats.org/officeDocument/2006/relationships/hyperlink" Target="http://en.wikipedia.org/wiki/Grant_Park_(Chicago)" TargetMode="External"/><Relationship Id="rId14" Type="http://schemas.openxmlformats.org/officeDocument/2006/relationships/hyperlink" Target="http://en.wikipedia.org/wiki/Columbus_Drive" TargetMode="External"/></Relationships>
</file>

<file path=ppt/notesSlides/_rels/notesSlide7.xml.rels><?xml version="1.0" encoding="UTF-8" standalone="yes"?>
<Relationships xmlns="http://schemas.openxmlformats.org/package/2006/relationships"><Relationship Id="rId8" Type="http://schemas.openxmlformats.org/officeDocument/2006/relationships/hyperlink" Target="http://www.wholefoodsmarket.com/?utm_referrer=http://www.google.com/url?sa%3Dt%26rct%3Dj%26q%3D%26esrc%3Ds%26source%3Dweb%26cd%3D1%26ved%3D0CDAQFjAA%26url%3Dhttp://www.wholefoodsmarket.com/%26ei%3DtsndUemmOpPH4APAroDwDQ%26usg%3DAFQjCNHtt_BX2_E-GmCruNMc6sFixSXldQ%26sig2%3DJkV6mqp3R9Tzcpu-u4zoPQ%26bvm%3Dbv.48705608,d.dmg" TargetMode="External"/><Relationship Id="rId3" Type="http://schemas.openxmlformats.org/officeDocument/2006/relationships/hyperlink" Target="http://www.hydrotechusa.com/benefits.htm" TargetMode="External"/><Relationship Id="rId7" Type="http://schemas.openxmlformats.org/officeDocument/2006/relationships/hyperlink" Target="http://www.flatbreadcompany.com/FlatbreadSacco2010.html" TargetMode="External"/><Relationship Id="rId2" Type="http://schemas.openxmlformats.org/officeDocument/2006/relationships/slide" Target="../slides/slide29.xml"/><Relationship Id="rId1" Type="http://schemas.openxmlformats.org/officeDocument/2006/relationships/notesMaster" Target="../notesMasters/notesMaster1.xml"/><Relationship Id="rId6" Type="http://schemas.openxmlformats.org/officeDocument/2006/relationships/hyperlink" Target="http://www.wickedlocal.com/brookline/news/business/x1518865971/Brookline-burger-maker-to-offer-roof-grown-veggies#axzz2AzfAYeYm" TargetMode="External"/><Relationship Id="rId5" Type="http://schemas.openxmlformats.org/officeDocument/2006/relationships/hyperlink" Target="http://www.greenroofs.org/index.php/events/awards-of-excellence/2012-award-winners/19-mainmenupages/awards-of-excellence/248-the-ledge" TargetMode="External"/><Relationship Id="rId10" Type="http://schemas.openxmlformats.org/officeDocument/2006/relationships/hyperlink" Target="http://growmycitygreen.com/videos/parking-garage-rooftop-farm-bgood/" TargetMode="External"/><Relationship Id="rId4" Type="http://schemas.openxmlformats.org/officeDocument/2006/relationships/hyperlink" Target="http://www.ledgeboston.com/" TargetMode="External"/><Relationship Id="rId9" Type="http://schemas.openxmlformats.org/officeDocument/2006/relationships/hyperlink" Target="http://www.boston.com/lifestyle/food/articles/2010/07/07/roof_gardens_are_a_growing_component_of_restaurants_usage_of_local_sources/?page=1"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Thanks to Fulbright Canada, I am very excited to announce an award of $4,000 that will help fund a green alley project in the Plateau-Mont Royal neighborhood of Montréal. Neighborhood environmental organization </a:t>
            </a:r>
            <a:r>
              <a:rPr lang="en-US" sz="1200" b="0" i="0" kern="1200" dirty="0" err="1" smtClean="0">
                <a:solidFill>
                  <a:schemeClr val="tx1"/>
                </a:solidFill>
                <a:effectLst/>
                <a:latin typeface="+mn-lt"/>
                <a:ea typeface="+mn-ea"/>
                <a:cs typeface="+mn-cs"/>
              </a:rPr>
              <a:t>Éco</a:t>
            </a:r>
            <a:r>
              <a:rPr lang="en-US" sz="1200" b="0" i="0" kern="1200" dirty="0" smtClean="0">
                <a:solidFill>
                  <a:schemeClr val="tx1"/>
                </a:solidFill>
                <a:effectLst/>
                <a:latin typeface="+mn-lt"/>
                <a:ea typeface="+mn-ea"/>
                <a:cs typeface="+mn-cs"/>
              </a:rPr>
              <a:t>-quartier is developing the green alley in conjunction with a committee of local residents. The project will convert an under-utilized asphalt alley into a public green space that will encourage exercise and socializing among neighborhood residents, while simultaneously improving air quality and reducing urban heat temperatures. I am proud to be part of the project and pleased that I can support the project financially through funding from Fulbright Canada and Royal Bank. The funds will offset the costs of asphalt excavation, purchases of materials, and publicity efforts. Stay tuned for project news as the green alley gets underway later this winter.</a:t>
            </a:r>
            <a:endParaRPr lang="en-US" dirty="0"/>
          </a:p>
        </p:txBody>
      </p:sp>
      <p:sp>
        <p:nvSpPr>
          <p:cNvPr id="4" name="Slide Number Placeholder 3"/>
          <p:cNvSpPr>
            <a:spLocks noGrp="1"/>
          </p:cNvSpPr>
          <p:nvPr>
            <p:ph type="sldNum" sz="quarter" idx="10"/>
          </p:nvPr>
        </p:nvSpPr>
        <p:spPr/>
        <p:txBody>
          <a:bodyPr/>
          <a:lstStyle/>
          <a:p>
            <a:fld id="{D08A72F2-7E7B-4EAA-917D-EBB554ECF03F}" type="slidenum">
              <a:rPr lang="en-US" smtClean="0"/>
              <a:t>7</a:t>
            </a:fld>
            <a:endParaRPr lang="en-US"/>
          </a:p>
        </p:txBody>
      </p:sp>
    </p:spTree>
    <p:extLst>
      <p:ext uri="{BB962C8B-B14F-4D97-AF65-F5344CB8AC3E}">
        <p14:creationId xmlns:p14="http://schemas.microsoft.com/office/powerpoint/2010/main" val="22525211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smtClean="0"/>
          </a:p>
        </p:txBody>
      </p:sp>
      <p:sp>
        <p:nvSpPr>
          <p:cNvPr id="4" name="Slide Number Placeholder 3"/>
          <p:cNvSpPr>
            <a:spLocks noGrp="1"/>
          </p:cNvSpPr>
          <p:nvPr>
            <p:ph type="sldNum" sz="quarter" idx="10"/>
          </p:nvPr>
        </p:nvSpPr>
        <p:spPr/>
        <p:txBody>
          <a:bodyPr/>
          <a:lstStyle/>
          <a:p>
            <a:fld id="{D08A72F2-7E7B-4EAA-917D-EBB554ECF03F}" type="slidenum">
              <a:rPr lang="en-US" smtClean="0"/>
              <a:t>38</a:t>
            </a:fld>
            <a:endParaRPr lang="en-US"/>
          </a:p>
        </p:txBody>
      </p:sp>
    </p:spTree>
    <p:extLst>
      <p:ext uri="{BB962C8B-B14F-4D97-AF65-F5344CB8AC3E}">
        <p14:creationId xmlns:p14="http://schemas.microsoft.com/office/powerpoint/2010/main" val="15305391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smtClean="0"/>
          </a:p>
        </p:txBody>
      </p:sp>
      <p:sp>
        <p:nvSpPr>
          <p:cNvPr id="4" name="Slide Number Placeholder 3"/>
          <p:cNvSpPr>
            <a:spLocks noGrp="1"/>
          </p:cNvSpPr>
          <p:nvPr>
            <p:ph type="sldNum" sz="quarter" idx="10"/>
          </p:nvPr>
        </p:nvSpPr>
        <p:spPr/>
        <p:txBody>
          <a:bodyPr/>
          <a:lstStyle/>
          <a:p>
            <a:fld id="{D08A72F2-7E7B-4EAA-917D-EBB554ECF03F}" type="slidenum">
              <a:rPr lang="en-US" smtClean="0"/>
              <a:t>39</a:t>
            </a:fld>
            <a:endParaRPr lang="en-US"/>
          </a:p>
        </p:txBody>
      </p:sp>
    </p:spTree>
    <p:extLst>
      <p:ext uri="{BB962C8B-B14F-4D97-AF65-F5344CB8AC3E}">
        <p14:creationId xmlns:p14="http://schemas.microsoft.com/office/powerpoint/2010/main" val="30419802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err="1" smtClean="0">
                <a:solidFill>
                  <a:schemeClr val="tx1"/>
                </a:solidFill>
                <a:effectLst/>
                <a:latin typeface="+mn-lt"/>
                <a:ea typeface="+mn-ea"/>
                <a:cs typeface="+mn-cs"/>
              </a:rPr>
              <a:t>Blumen</a:t>
            </a:r>
            <a:r>
              <a:rPr lang="en-US" sz="1200" b="0" i="0" kern="1200" dirty="0" smtClean="0">
                <a:solidFill>
                  <a:schemeClr val="tx1"/>
                </a:solidFill>
                <a:effectLst/>
                <a:latin typeface="+mn-lt"/>
                <a:ea typeface="+mn-ea"/>
                <a:cs typeface="+mn-cs"/>
              </a:rPr>
              <a:t> Gardens, in Sycamore, Illinois, is one of my all-time favorite nurseries, and my sister Kathy and I were there today. Nestled in the ruins of an abandoned industrial lot, it offers vivid lessons in garden design. </a:t>
            </a:r>
            <a:endParaRPr lang="en-US" dirty="0"/>
          </a:p>
        </p:txBody>
      </p:sp>
      <p:sp>
        <p:nvSpPr>
          <p:cNvPr id="4" name="Slide Number Placeholder 3"/>
          <p:cNvSpPr>
            <a:spLocks noGrp="1"/>
          </p:cNvSpPr>
          <p:nvPr>
            <p:ph type="sldNum" sz="quarter" idx="10"/>
          </p:nvPr>
        </p:nvSpPr>
        <p:spPr/>
        <p:txBody>
          <a:bodyPr/>
          <a:lstStyle/>
          <a:p>
            <a:fld id="{D08A72F2-7E7B-4EAA-917D-EBB554ECF03F}" type="slidenum">
              <a:rPr lang="en-US" smtClean="0"/>
              <a:t>8</a:t>
            </a:fld>
            <a:endParaRPr lang="en-US"/>
          </a:p>
        </p:txBody>
      </p:sp>
    </p:spTree>
    <p:extLst>
      <p:ext uri="{BB962C8B-B14F-4D97-AF65-F5344CB8AC3E}">
        <p14:creationId xmlns:p14="http://schemas.microsoft.com/office/powerpoint/2010/main" val="32872100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08A72F2-7E7B-4EAA-917D-EBB554ECF03F}" type="slidenum">
              <a:rPr lang="en-US" smtClean="0"/>
              <a:t>11</a:t>
            </a:fld>
            <a:endParaRPr lang="en-US"/>
          </a:p>
        </p:txBody>
      </p:sp>
    </p:spTree>
    <p:extLst>
      <p:ext uri="{BB962C8B-B14F-4D97-AF65-F5344CB8AC3E}">
        <p14:creationId xmlns:p14="http://schemas.microsoft.com/office/powerpoint/2010/main" val="350349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08A72F2-7E7B-4EAA-917D-EBB554ECF03F}" type="slidenum">
              <a:rPr lang="en-US" smtClean="0"/>
              <a:t>25</a:t>
            </a:fld>
            <a:endParaRPr lang="en-US"/>
          </a:p>
        </p:txBody>
      </p:sp>
    </p:spTree>
    <p:extLst>
      <p:ext uri="{BB962C8B-B14F-4D97-AF65-F5344CB8AC3E}">
        <p14:creationId xmlns:p14="http://schemas.microsoft.com/office/powerpoint/2010/main" val="39951123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Wikipedia</a:t>
            </a:r>
          </a:p>
          <a:p>
            <a:r>
              <a:rPr lang="en-US" sz="1200" b="0" i="0" kern="1200" dirty="0" smtClean="0">
                <a:solidFill>
                  <a:schemeClr val="tx1"/>
                </a:solidFill>
                <a:effectLst/>
                <a:latin typeface="+mn-lt"/>
                <a:ea typeface="+mn-ea"/>
                <a:cs typeface="+mn-cs"/>
              </a:rPr>
              <a:t>The </a:t>
            </a:r>
            <a:r>
              <a:rPr lang="en-US" sz="1200" b="1" i="0" kern="1200" dirty="0" smtClean="0">
                <a:solidFill>
                  <a:schemeClr val="tx1"/>
                </a:solidFill>
                <a:effectLst/>
                <a:latin typeface="+mn-lt"/>
                <a:ea typeface="+mn-ea"/>
                <a:cs typeface="+mn-cs"/>
              </a:rPr>
              <a:t>High Line</a:t>
            </a:r>
            <a:r>
              <a:rPr lang="en-US" sz="1200" b="0" i="0" kern="1200" dirty="0" smtClean="0">
                <a:solidFill>
                  <a:schemeClr val="tx1"/>
                </a:solidFill>
                <a:effectLst/>
                <a:latin typeface="+mn-lt"/>
                <a:ea typeface="+mn-ea"/>
                <a:cs typeface="+mn-cs"/>
              </a:rPr>
              <a:t> is a 1-mile (1.6 km)</a:t>
            </a:r>
            <a:r>
              <a:rPr lang="en-US" sz="1200" b="0" i="0" u="none" strike="noStrike" kern="1200" baseline="30000" dirty="0" smtClean="0">
                <a:solidFill>
                  <a:schemeClr val="tx1"/>
                </a:solidFill>
                <a:effectLst/>
                <a:latin typeface="+mn-lt"/>
                <a:ea typeface="+mn-ea"/>
                <a:cs typeface="+mn-cs"/>
                <a:hlinkClick r:id="rId3"/>
              </a:rPr>
              <a:t>[1]</a:t>
            </a:r>
            <a:r>
              <a:rPr lang="en-US" sz="1200" b="0" i="0" kern="120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hlinkClick r:id="rId4" tooltip="New York City"/>
              </a:rPr>
              <a:t>New York City</a:t>
            </a:r>
            <a:r>
              <a:rPr lang="en-US" sz="1200" b="0" i="0" kern="120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hlinkClick r:id="rId5" tooltip="Linear park"/>
              </a:rPr>
              <a:t>linear park</a:t>
            </a:r>
            <a:r>
              <a:rPr lang="en-US" sz="1200" b="0" i="0" kern="1200" dirty="0" smtClean="0">
                <a:solidFill>
                  <a:schemeClr val="tx1"/>
                </a:solidFill>
                <a:effectLst/>
                <a:latin typeface="+mn-lt"/>
                <a:ea typeface="+mn-ea"/>
                <a:cs typeface="+mn-cs"/>
              </a:rPr>
              <a:t> built on a 1.45-mile (2.33 km)</a:t>
            </a:r>
            <a:r>
              <a:rPr lang="en-US" sz="1200" b="0" i="0" u="none" strike="noStrike" kern="1200" baseline="30000" dirty="0" smtClean="0">
                <a:solidFill>
                  <a:schemeClr val="tx1"/>
                </a:solidFill>
                <a:effectLst/>
                <a:latin typeface="+mn-lt"/>
                <a:ea typeface="+mn-ea"/>
                <a:cs typeface="+mn-cs"/>
                <a:hlinkClick r:id="rId6"/>
              </a:rPr>
              <a:t>[2]</a:t>
            </a:r>
            <a:r>
              <a:rPr lang="en-US" sz="1200" b="0" i="0" kern="1200" dirty="0" smtClean="0">
                <a:solidFill>
                  <a:schemeClr val="tx1"/>
                </a:solidFill>
                <a:effectLst/>
                <a:latin typeface="+mn-lt"/>
                <a:ea typeface="+mn-ea"/>
                <a:cs typeface="+mn-cs"/>
              </a:rPr>
              <a:t> section of the elevated former </a:t>
            </a:r>
            <a:r>
              <a:rPr lang="en-US" sz="1200" b="0" i="0" u="none" strike="noStrike" kern="1200" dirty="0" smtClean="0">
                <a:solidFill>
                  <a:schemeClr val="tx1"/>
                </a:solidFill>
                <a:effectLst/>
                <a:latin typeface="+mn-lt"/>
                <a:ea typeface="+mn-ea"/>
                <a:cs typeface="+mn-cs"/>
                <a:hlinkClick r:id="rId7" tooltip="New York Central Railroad"/>
              </a:rPr>
              <a:t>New York Central Railroad</a:t>
            </a:r>
            <a:r>
              <a:rPr lang="en-US" sz="1200" b="0" i="0" kern="1200" dirty="0" smtClean="0">
                <a:solidFill>
                  <a:schemeClr val="tx1"/>
                </a:solidFill>
                <a:effectLst/>
                <a:latin typeface="+mn-lt"/>
                <a:ea typeface="+mn-ea"/>
                <a:cs typeface="+mn-cs"/>
              </a:rPr>
              <a:t> spur called the </a:t>
            </a:r>
            <a:r>
              <a:rPr lang="en-US" sz="1200" b="0" i="0" u="none" strike="noStrike" kern="1200" dirty="0" smtClean="0">
                <a:solidFill>
                  <a:schemeClr val="tx1"/>
                </a:solidFill>
                <a:effectLst/>
                <a:latin typeface="+mn-lt"/>
                <a:ea typeface="+mn-ea"/>
                <a:cs typeface="+mn-cs"/>
                <a:hlinkClick r:id="rId8" tooltip="West Side Line (NYCRR)"/>
              </a:rPr>
              <a:t>West Side Line</a:t>
            </a:r>
            <a:r>
              <a:rPr lang="en-US" sz="1200" b="0" i="0" kern="1200" dirty="0" smtClean="0">
                <a:solidFill>
                  <a:schemeClr val="tx1"/>
                </a:solidFill>
                <a:effectLst/>
                <a:latin typeface="+mn-lt"/>
                <a:ea typeface="+mn-ea"/>
                <a:cs typeface="+mn-cs"/>
              </a:rPr>
              <a:t>, which runs along the </a:t>
            </a:r>
            <a:r>
              <a:rPr lang="en-US" sz="1200" b="0" i="0" u="none" strike="noStrike" kern="1200" dirty="0" smtClean="0">
                <a:solidFill>
                  <a:schemeClr val="tx1"/>
                </a:solidFill>
                <a:effectLst/>
                <a:latin typeface="+mn-lt"/>
                <a:ea typeface="+mn-ea"/>
                <a:cs typeface="+mn-cs"/>
                <a:hlinkClick r:id="rId9" tooltip="Lower West Side, Manhattan"/>
              </a:rPr>
              <a:t>lower west side</a:t>
            </a:r>
            <a:r>
              <a:rPr lang="en-US" sz="1200" b="0" i="0" kern="1200" dirty="0" smtClean="0">
                <a:solidFill>
                  <a:schemeClr val="tx1"/>
                </a:solidFill>
                <a:effectLst/>
                <a:latin typeface="+mn-lt"/>
                <a:ea typeface="+mn-ea"/>
                <a:cs typeface="+mn-cs"/>
              </a:rPr>
              <a:t> of </a:t>
            </a:r>
            <a:r>
              <a:rPr lang="en-US" sz="1200" b="0" i="0" u="none" strike="noStrike" kern="1200" dirty="0" smtClean="0">
                <a:solidFill>
                  <a:schemeClr val="tx1"/>
                </a:solidFill>
                <a:effectLst/>
                <a:latin typeface="+mn-lt"/>
                <a:ea typeface="+mn-ea"/>
                <a:cs typeface="+mn-cs"/>
                <a:hlinkClick r:id="rId10" tooltip="Manhattan"/>
              </a:rPr>
              <a:t>Manhattan</a:t>
            </a:r>
            <a:r>
              <a:rPr lang="en-US" sz="1200" b="0" i="0" kern="1200" dirty="0" smtClean="0">
                <a:solidFill>
                  <a:schemeClr val="tx1"/>
                </a:solidFill>
                <a:effectLst/>
                <a:latin typeface="+mn-lt"/>
                <a:ea typeface="+mn-ea"/>
                <a:cs typeface="+mn-cs"/>
              </a:rPr>
              <a:t>; it has been redesigned and planted as an aerial </a:t>
            </a:r>
            <a:r>
              <a:rPr lang="en-US" sz="1200" b="0" i="0" u="none" strike="noStrike" kern="1200" dirty="0" smtClean="0">
                <a:solidFill>
                  <a:schemeClr val="tx1"/>
                </a:solidFill>
                <a:effectLst/>
                <a:latin typeface="+mn-lt"/>
                <a:ea typeface="+mn-ea"/>
                <a:cs typeface="+mn-cs"/>
                <a:hlinkClick r:id="rId11" tooltip="Greenway (landscape)"/>
              </a:rPr>
              <a:t>greenway</a:t>
            </a:r>
            <a:r>
              <a:rPr lang="en-US" sz="1200" b="0" i="0" kern="1200" dirty="0" smtClean="0">
                <a:solidFill>
                  <a:schemeClr val="tx1"/>
                </a:solidFill>
                <a:effectLst/>
                <a:latin typeface="+mn-lt"/>
                <a:ea typeface="+mn-ea"/>
                <a:cs typeface="+mn-cs"/>
              </a:rPr>
              <a:t>. A similar project in </a:t>
            </a:r>
            <a:r>
              <a:rPr lang="en-US" sz="1200" b="0" i="0" u="none" strike="noStrike" kern="1200" dirty="0" smtClean="0">
                <a:solidFill>
                  <a:schemeClr val="tx1"/>
                </a:solidFill>
                <a:effectLst/>
                <a:latin typeface="+mn-lt"/>
                <a:ea typeface="+mn-ea"/>
                <a:cs typeface="+mn-cs"/>
                <a:hlinkClick r:id="rId12" tooltip="Paris"/>
              </a:rPr>
              <a:t>Paris</a:t>
            </a:r>
            <a:r>
              <a:rPr lang="en-US" sz="1200" b="0" i="0" kern="1200" dirty="0" smtClean="0">
                <a:solidFill>
                  <a:schemeClr val="tx1"/>
                </a:solidFill>
                <a:effectLst/>
                <a:latin typeface="+mn-lt"/>
                <a:ea typeface="+mn-ea"/>
                <a:cs typeface="+mn-cs"/>
              </a:rPr>
              <a:t>, the 3-mile (4.8-kilometre) </a:t>
            </a:r>
            <a:r>
              <a:rPr lang="en-US" sz="1200" b="0" i="0" u="none" strike="noStrike" kern="1200" dirty="0" smtClean="0">
                <a:solidFill>
                  <a:schemeClr val="tx1"/>
                </a:solidFill>
                <a:effectLst/>
                <a:latin typeface="+mn-lt"/>
                <a:ea typeface="+mn-ea"/>
                <a:cs typeface="+mn-cs"/>
                <a:hlinkClick r:id="rId13" tooltip="Promenade plantée"/>
              </a:rPr>
              <a:t>Promenade </a:t>
            </a:r>
            <a:r>
              <a:rPr lang="en-US" sz="1200" b="0" i="0" u="none" strike="noStrike" kern="1200" dirty="0" err="1" smtClean="0">
                <a:solidFill>
                  <a:schemeClr val="tx1"/>
                </a:solidFill>
                <a:effectLst/>
                <a:latin typeface="+mn-lt"/>
                <a:ea typeface="+mn-ea"/>
                <a:cs typeface="+mn-cs"/>
                <a:hlinkClick r:id="rId13" tooltip="Promenade plantée"/>
              </a:rPr>
              <a:t>plantée</a:t>
            </a:r>
            <a:r>
              <a:rPr lang="en-US" sz="1200" b="0" i="0" kern="1200" dirty="0" smtClean="0">
                <a:solidFill>
                  <a:schemeClr val="tx1"/>
                </a:solidFill>
                <a:effectLst/>
                <a:latin typeface="+mn-lt"/>
                <a:ea typeface="+mn-ea"/>
                <a:cs typeface="+mn-cs"/>
              </a:rPr>
              <a:t>, completed in 1993, was the inspiration for this project. The High Line currently runs from Gansevoort Street, three blocks below West 14th Street, in the </a:t>
            </a:r>
            <a:r>
              <a:rPr lang="en-US" sz="1200" b="0" i="0" u="none" strike="noStrike" kern="1200" dirty="0" smtClean="0">
                <a:solidFill>
                  <a:schemeClr val="tx1"/>
                </a:solidFill>
                <a:effectLst/>
                <a:latin typeface="+mn-lt"/>
                <a:ea typeface="+mn-ea"/>
                <a:cs typeface="+mn-cs"/>
                <a:hlinkClick r:id="rId14" tooltip="Meatpacking District, Manhattan"/>
              </a:rPr>
              <a:t>Meatpacking District</a:t>
            </a:r>
            <a:r>
              <a:rPr lang="en-US" sz="1200" b="0" i="0" kern="1200" dirty="0" smtClean="0">
                <a:solidFill>
                  <a:schemeClr val="tx1"/>
                </a:solidFill>
                <a:effectLst/>
                <a:latin typeface="+mn-lt"/>
                <a:ea typeface="+mn-ea"/>
                <a:cs typeface="+mn-cs"/>
              </a:rPr>
              <a:t>, to </a:t>
            </a:r>
            <a:r>
              <a:rPr lang="en-US" sz="1200" b="0" i="0" u="none" strike="noStrike" kern="1200" dirty="0" smtClean="0">
                <a:solidFill>
                  <a:schemeClr val="tx1"/>
                </a:solidFill>
                <a:effectLst/>
                <a:latin typeface="+mn-lt"/>
                <a:ea typeface="+mn-ea"/>
                <a:cs typeface="+mn-cs"/>
                <a:hlinkClick r:id="rId15" tooltip="30th Street (Manhattan)"/>
              </a:rPr>
              <a:t>30th Street</a:t>
            </a:r>
            <a:r>
              <a:rPr lang="en-US" sz="1200" b="0" i="0" kern="1200" dirty="0" smtClean="0">
                <a:solidFill>
                  <a:schemeClr val="tx1"/>
                </a:solidFill>
                <a:effectLst/>
                <a:latin typeface="+mn-lt"/>
                <a:ea typeface="+mn-ea"/>
                <a:cs typeface="+mn-cs"/>
              </a:rPr>
              <a:t>, through the neighborhood of </a:t>
            </a:r>
            <a:r>
              <a:rPr lang="en-US" sz="1200" b="0" i="0" u="none" strike="noStrike" kern="1200" dirty="0" smtClean="0">
                <a:solidFill>
                  <a:schemeClr val="tx1"/>
                </a:solidFill>
                <a:effectLst/>
                <a:latin typeface="+mn-lt"/>
                <a:ea typeface="+mn-ea"/>
                <a:cs typeface="+mn-cs"/>
                <a:hlinkClick r:id="rId16" tooltip="Chelsea (Manhattan)"/>
              </a:rPr>
              <a:t>Chelsea</a:t>
            </a:r>
            <a:r>
              <a:rPr lang="en-US" sz="1200" b="0" i="0" kern="1200" dirty="0" smtClean="0">
                <a:solidFill>
                  <a:schemeClr val="tx1"/>
                </a:solidFill>
                <a:effectLst/>
                <a:latin typeface="+mn-lt"/>
                <a:ea typeface="+mn-ea"/>
                <a:cs typeface="+mn-cs"/>
              </a:rPr>
              <a:t> to the </a:t>
            </a:r>
            <a:r>
              <a:rPr lang="en-US" sz="1200" b="0" i="0" u="none" strike="noStrike" kern="1200" dirty="0" smtClean="0">
                <a:solidFill>
                  <a:schemeClr val="tx1"/>
                </a:solidFill>
                <a:effectLst/>
                <a:latin typeface="+mn-lt"/>
                <a:ea typeface="+mn-ea"/>
                <a:cs typeface="+mn-cs"/>
                <a:hlinkClick r:id="rId17" tooltip="West Side Yard"/>
              </a:rPr>
              <a:t>West Side Yard</a:t>
            </a:r>
            <a:r>
              <a:rPr lang="en-US" sz="1200" b="0" i="0" kern="1200" dirty="0" smtClean="0">
                <a:solidFill>
                  <a:schemeClr val="tx1"/>
                </a:solidFill>
                <a:effectLst/>
                <a:latin typeface="+mn-lt"/>
                <a:ea typeface="+mn-ea"/>
                <a:cs typeface="+mn-cs"/>
              </a:rPr>
              <a:t>, near the </a:t>
            </a:r>
            <a:r>
              <a:rPr lang="en-US" sz="1200" b="0" i="0" u="none" strike="noStrike" kern="1200" dirty="0" err="1" smtClean="0">
                <a:solidFill>
                  <a:schemeClr val="tx1"/>
                </a:solidFill>
                <a:effectLst/>
                <a:latin typeface="+mn-lt"/>
                <a:ea typeface="+mn-ea"/>
                <a:cs typeface="+mn-cs"/>
                <a:hlinkClick r:id="rId18" tooltip="Jacob K. Javits Convention Center"/>
              </a:rPr>
              <a:t>Javits</a:t>
            </a:r>
            <a:r>
              <a:rPr lang="en-US" sz="1200" b="0" i="0" u="none" strike="noStrike" kern="1200" dirty="0" smtClean="0">
                <a:solidFill>
                  <a:schemeClr val="tx1"/>
                </a:solidFill>
                <a:effectLst/>
                <a:latin typeface="+mn-lt"/>
                <a:ea typeface="+mn-ea"/>
                <a:cs typeface="+mn-cs"/>
                <a:hlinkClick r:id="rId18" tooltip="Jacob K. Javits Convention Center"/>
              </a:rPr>
              <a:t> Convention Center</a:t>
            </a:r>
            <a:r>
              <a:rPr lang="en-US" sz="1200" b="0" i="0" kern="1200" dirty="0" smtClean="0">
                <a:solidFill>
                  <a:schemeClr val="tx1"/>
                </a:solidFill>
                <a:effectLst/>
                <a:latin typeface="+mn-lt"/>
                <a:ea typeface="+mn-ea"/>
                <a:cs typeface="+mn-cs"/>
              </a:rPr>
              <a:t>. Formerly, the viaduct of the High Line went as far south </a:t>
            </a:r>
            <a:r>
              <a:rPr lang="en-US" sz="1200" b="0" i="0" kern="1200" dirty="0" err="1" smtClean="0">
                <a:solidFill>
                  <a:schemeClr val="tx1"/>
                </a:solidFill>
                <a:effectLst/>
                <a:latin typeface="+mn-lt"/>
                <a:ea typeface="+mn-ea"/>
                <a:cs typeface="+mn-cs"/>
              </a:rPr>
              <a:t>as</a:t>
            </a:r>
            <a:r>
              <a:rPr lang="en-US" sz="1200" b="0" i="0" u="none" strike="noStrike" kern="1200" dirty="0" err="1" smtClean="0">
                <a:solidFill>
                  <a:schemeClr val="tx1"/>
                </a:solidFill>
                <a:effectLst/>
                <a:latin typeface="+mn-lt"/>
                <a:ea typeface="+mn-ea"/>
                <a:cs typeface="+mn-cs"/>
                <a:hlinkClick r:id="rId19" tooltip="Canal Street (Manhattan)"/>
              </a:rPr>
              <a:t>Canal</a:t>
            </a:r>
            <a:r>
              <a:rPr lang="en-US" sz="1200" b="0" i="0" u="none" strike="noStrike" kern="1200" dirty="0" smtClean="0">
                <a:solidFill>
                  <a:schemeClr val="tx1"/>
                </a:solidFill>
                <a:effectLst/>
                <a:latin typeface="+mn-lt"/>
                <a:ea typeface="+mn-ea"/>
                <a:cs typeface="+mn-cs"/>
                <a:hlinkClick r:id="rId19" tooltip="Canal Street (Manhattan)"/>
              </a:rPr>
              <a:t> Street</a:t>
            </a:r>
            <a:r>
              <a:rPr lang="en-US" sz="1200" b="0" i="0" kern="1200" dirty="0" smtClean="0">
                <a:solidFill>
                  <a:schemeClr val="tx1"/>
                </a:solidFill>
                <a:effectLst/>
                <a:latin typeface="+mn-lt"/>
                <a:ea typeface="+mn-ea"/>
                <a:cs typeface="+mn-cs"/>
              </a:rPr>
              <a:t> (where the entrance to the </a:t>
            </a:r>
            <a:r>
              <a:rPr lang="en-US" sz="1200" b="0" i="0" u="none" strike="noStrike" kern="1200" dirty="0" smtClean="0">
                <a:solidFill>
                  <a:schemeClr val="tx1"/>
                </a:solidFill>
                <a:effectLst/>
                <a:latin typeface="+mn-lt"/>
                <a:ea typeface="+mn-ea"/>
                <a:cs typeface="+mn-cs"/>
                <a:hlinkClick r:id="rId20" tooltip="Holland Tunnel"/>
              </a:rPr>
              <a:t>Holland Tunnel</a:t>
            </a:r>
            <a:r>
              <a:rPr lang="en-US" sz="1200" b="0" i="0" kern="1200" dirty="0" smtClean="0">
                <a:solidFill>
                  <a:schemeClr val="tx1"/>
                </a:solidFill>
                <a:effectLst/>
                <a:latin typeface="+mn-lt"/>
                <a:ea typeface="+mn-ea"/>
                <a:cs typeface="+mn-cs"/>
              </a:rPr>
              <a:t> is now), but the lower section was demolished in 1960.</a:t>
            </a:r>
            <a:r>
              <a:rPr lang="en-US" sz="1200" b="0" i="0" u="none" strike="noStrike" kern="1200" baseline="30000" dirty="0" smtClean="0">
                <a:solidFill>
                  <a:schemeClr val="tx1"/>
                </a:solidFill>
                <a:effectLst/>
                <a:latin typeface="+mn-lt"/>
                <a:ea typeface="+mn-ea"/>
                <a:cs typeface="+mn-cs"/>
                <a:hlinkClick r:id="rId21"/>
              </a:rPr>
              <a:t>[3]</a:t>
            </a:r>
            <a:endParaRPr lang="en-US" dirty="0"/>
          </a:p>
        </p:txBody>
      </p:sp>
      <p:sp>
        <p:nvSpPr>
          <p:cNvPr id="4" name="Slide Number Placeholder 3"/>
          <p:cNvSpPr>
            <a:spLocks noGrp="1"/>
          </p:cNvSpPr>
          <p:nvPr>
            <p:ph type="sldNum" sz="quarter" idx="10"/>
          </p:nvPr>
        </p:nvSpPr>
        <p:spPr/>
        <p:txBody>
          <a:bodyPr/>
          <a:lstStyle/>
          <a:p>
            <a:fld id="{D08A72F2-7E7B-4EAA-917D-EBB554ECF03F}" type="slidenum">
              <a:rPr lang="en-US" smtClean="0"/>
              <a:t>27</a:t>
            </a:fld>
            <a:endParaRPr lang="en-US"/>
          </a:p>
        </p:txBody>
      </p:sp>
    </p:spTree>
    <p:extLst>
      <p:ext uri="{BB962C8B-B14F-4D97-AF65-F5344CB8AC3E}">
        <p14:creationId xmlns:p14="http://schemas.microsoft.com/office/powerpoint/2010/main" val="21228056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Wikipedia</a:t>
            </a:r>
          </a:p>
          <a:p>
            <a:r>
              <a:rPr lang="en-US" sz="1200" b="1" i="0" kern="1200" dirty="0" smtClean="0">
                <a:solidFill>
                  <a:schemeClr val="tx1"/>
                </a:solidFill>
                <a:effectLst/>
                <a:latin typeface="+mn-lt"/>
                <a:ea typeface="+mn-ea"/>
                <a:cs typeface="+mn-cs"/>
              </a:rPr>
              <a:t>Millennium Park</a:t>
            </a:r>
            <a:r>
              <a:rPr lang="en-US" sz="1200" b="0" i="0" kern="1200" dirty="0" smtClean="0">
                <a:solidFill>
                  <a:schemeClr val="tx1"/>
                </a:solidFill>
                <a:effectLst/>
                <a:latin typeface="+mn-lt"/>
                <a:ea typeface="+mn-ea"/>
                <a:cs typeface="+mn-cs"/>
              </a:rPr>
              <a:t> is a public </a:t>
            </a:r>
            <a:r>
              <a:rPr lang="en-US" sz="1200" b="0" i="0" u="none" strike="noStrike" kern="1200" dirty="0" smtClean="0">
                <a:solidFill>
                  <a:schemeClr val="tx1"/>
                </a:solidFill>
                <a:effectLst/>
                <a:latin typeface="+mn-lt"/>
                <a:ea typeface="+mn-ea"/>
                <a:cs typeface="+mn-cs"/>
                <a:hlinkClick r:id="rId3" tooltip="Park"/>
              </a:rPr>
              <a:t>park</a:t>
            </a:r>
            <a:r>
              <a:rPr lang="en-US" sz="1200" b="0" i="0" kern="1200" dirty="0" smtClean="0">
                <a:solidFill>
                  <a:schemeClr val="tx1"/>
                </a:solidFill>
                <a:effectLst/>
                <a:latin typeface="+mn-lt"/>
                <a:ea typeface="+mn-ea"/>
                <a:cs typeface="+mn-cs"/>
              </a:rPr>
              <a:t> located in the </a:t>
            </a:r>
            <a:r>
              <a:rPr lang="en-US" sz="1200" b="0" i="0" u="none" strike="noStrike" kern="1200" dirty="0" smtClean="0">
                <a:solidFill>
                  <a:schemeClr val="tx1"/>
                </a:solidFill>
                <a:effectLst/>
                <a:latin typeface="+mn-lt"/>
                <a:ea typeface="+mn-ea"/>
                <a:cs typeface="+mn-cs"/>
                <a:hlinkClick r:id="rId4" tooltip="Chicago Loop"/>
              </a:rPr>
              <a:t>Loop</a:t>
            </a:r>
            <a:r>
              <a:rPr lang="en-US" sz="1200" b="0" i="0" kern="120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hlinkClick r:id="rId5" tooltip="Community areas of Chicago"/>
              </a:rPr>
              <a:t>community area</a:t>
            </a:r>
            <a:r>
              <a:rPr lang="en-US" sz="1200" b="0" i="0" kern="1200" dirty="0" smtClean="0">
                <a:solidFill>
                  <a:schemeClr val="tx1"/>
                </a:solidFill>
                <a:effectLst/>
                <a:latin typeface="+mn-lt"/>
                <a:ea typeface="+mn-ea"/>
                <a:cs typeface="+mn-cs"/>
              </a:rPr>
              <a:t> of </a:t>
            </a:r>
            <a:r>
              <a:rPr lang="en-US" sz="1200" b="0" i="0" u="none" strike="noStrike" kern="1200" dirty="0" smtClean="0">
                <a:solidFill>
                  <a:schemeClr val="tx1"/>
                </a:solidFill>
                <a:effectLst/>
                <a:latin typeface="+mn-lt"/>
                <a:ea typeface="+mn-ea"/>
                <a:cs typeface="+mn-cs"/>
                <a:hlinkClick r:id="rId6" tooltip="Chicago"/>
              </a:rPr>
              <a:t>Chicago</a:t>
            </a:r>
            <a:r>
              <a:rPr lang="en-US" sz="1200" b="0" i="0" kern="1200" dirty="0" smtClean="0">
                <a:solidFill>
                  <a:schemeClr val="tx1"/>
                </a:solidFill>
                <a:effectLst/>
                <a:latin typeface="+mn-lt"/>
                <a:ea typeface="+mn-ea"/>
                <a:cs typeface="+mn-cs"/>
              </a:rPr>
              <a:t> in Illinois, USA and originally intended to celebrate the millennium. It is a prominent </a:t>
            </a:r>
            <a:r>
              <a:rPr lang="en-US" sz="1200" b="0" i="0" u="none" strike="noStrike" kern="1200" dirty="0" smtClean="0">
                <a:solidFill>
                  <a:schemeClr val="tx1"/>
                </a:solidFill>
                <a:effectLst/>
                <a:latin typeface="+mn-lt"/>
                <a:ea typeface="+mn-ea"/>
                <a:cs typeface="+mn-cs"/>
                <a:hlinkClick r:id="rId7" tooltip="Civic center"/>
              </a:rPr>
              <a:t>civic center</a:t>
            </a:r>
            <a:r>
              <a:rPr lang="en-US" sz="1200" b="0" i="0" kern="1200" dirty="0" smtClean="0">
                <a:solidFill>
                  <a:schemeClr val="tx1"/>
                </a:solidFill>
                <a:effectLst/>
                <a:latin typeface="+mn-lt"/>
                <a:ea typeface="+mn-ea"/>
                <a:cs typeface="+mn-cs"/>
              </a:rPr>
              <a:t> near the city's </a:t>
            </a:r>
            <a:r>
              <a:rPr lang="en-US" sz="1200" b="0" i="0" u="none" strike="noStrike" kern="1200" dirty="0" smtClean="0">
                <a:solidFill>
                  <a:schemeClr val="tx1"/>
                </a:solidFill>
                <a:effectLst/>
                <a:latin typeface="+mn-lt"/>
                <a:ea typeface="+mn-ea"/>
                <a:cs typeface="+mn-cs"/>
                <a:hlinkClick r:id="rId8" tooltip="Lake Michigan"/>
              </a:rPr>
              <a:t>Lake Michigan</a:t>
            </a:r>
            <a:r>
              <a:rPr lang="en-US" sz="1200" b="0" i="0" kern="1200" dirty="0" smtClean="0">
                <a:solidFill>
                  <a:schemeClr val="tx1"/>
                </a:solidFill>
                <a:effectLst/>
                <a:latin typeface="+mn-lt"/>
                <a:ea typeface="+mn-ea"/>
                <a:cs typeface="+mn-cs"/>
              </a:rPr>
              <a:t> shoreline that covers a 24.5-acre (99,000 m</a:t>
            </a:r>
            <a:r>
              <a:rPr lang="en-US" sz="1200" b="0" i="0" kern="1200" baseline="30000" dirty="0" smtClean="0">
                <a:solidFill>
                  <a:schemeClr val="tx1"/>
                </a:solidFill>
                <a:effectLst/>
                <a:latin typeface="+mn-lt"/>
                <a:ea typeface="+mn-ea"/>
                <a:cs typeface="+mn-cs"/>
              </a:rPr>
              <a:t>2</a:t>
            </a:r>
            <a:r>
              <a:rPr lang="en-US" sz="1200" b="0" i="0" kern="1200" dirty="0" smtClean="0">
                <a:solidFill>
                  <a:schemeClr val="tx1"/>
                </a:solidFill>
                <a:effectLst/>
                <a:latin typeface="+mn-lt"/>
                <a:ea typeface="+mn-ea"/>
                <a:cs typeface="+mn-cs"/>
              </a:rPr>
              <a:t>) section of northwestern </a:t>
            </a:r>
            <a:r>
              <a:rPr lang="en-US" sz="1200" b="0" i="0" u="none" strike="noStrike" kern="1200" dirty="0" smtClean="0">
                <a:solidFill>
                  <a:schemeClr val="tx1"/>
                </a:solidFill>
                <a:effectLst/>
                <a:latin typeface="+mn-lt"/>
                <a:ea typeface="+mn-ea"/>
                <a:cs typeface="+mn-cs"/>
                <a:hlinkClick r:id="rId9" tooltip="Grant Park (Chicago)"/>
              </a:rPr>
              <a:t>Grant Park</a:t>
            </a:r>
            <a:r>
              <a:rPr lang="en-US" sz="1200" b="0" i="0" kern="1200" dirty="0" smtClean="0">
                <a:solidFill>
                  <a:schemeClr val="tx1"/>
                </a:solidFill>
                <a:effectLst/>
                <a:latin typeface="+mn-lt"/>
                <a:ea typeface="+mn-ea"/>
                <a:cs typeface="+mn-cs"/>
              </a:rPr>
              <a:t>. The area was previously occupied by parkland, </a:t>
            </a:r>
            <a:r>
              <a:rPr lang="en-US" sz="1200" b="0" i="0" u="none" strike="noStrike" kern="1200" dirty="0" smtClean="0">
                <a:solidFill>
                  <a:schemeClr val="tx1"/>
                </a:solidFill>
                <a:effectLst/>
                <a:latin typeface="+mn-lt"/>
                <a:ea typeface="+mn-ea"/>
                <a:cs typeface="+mn-cs"/>
                <a:hlinkClick r:id="rId10" tooltip="Illinois Central"/>
              </a:rPr>
              <a:t>Illinois Central</a:t>
            </a:r>
            <a:r>
              <a:rPr lang="en-US" sz="1200" b="0" i="0" kern="1200" dirty="0" smtClean="0">
                <a:solidFill>
                  <a:schemeClr val="tx1"/>
                </a:solidFill>
                <a:effectLst/>
                <a:latin typeface="+mn-lt"/>
                <a:ea typeface="+mn-ea"/>
                <a:cs typeface="+mn-cs"/>
              </a:rPr>
              <a:t> rail yards, and parking lots.</a:t>
            </a:r>
            <a:r>
              <a:rPr lang="en-US" sz="1200" b="0" i="0" u="none" strike="noStrike" kern="1200" baseline="30000" dirty="0" smtClean="0">
                <a:solidFill>
                  <a:schemeClr val="tx1"/>
                </a:solidFill>
                <a:effectLst/>
                <a:latin typeface="+mn-lt"/>
                <a:ea typeface="+mn-ea"/>
                <a:cs typeface="+mn-cs"/>
                <a:hlinkClick r:id="rId11"/>
              </a:rPr>
              <a:t>[1]</a:t>
            </a:r>
            <a:r>
              <a:rPr lang="en-US" sz="1200" b="0" i="0" kern="1200" dirty="0" smtClean="0">
                <a:solidFill>
                  <a:schemeClr val="tx1"/>
                </a:solidFill>
                <a:effectLst/>
                <a:latin typeface="+mn-lt"/>
                <a:ea typeface="+mn-ea"/>
                <a:cs typeface="+mn-cs"/>
              </a:rPr>
              <a:t> The park, which is bounded by </a:t>
            </a:r>
            <a:r>
              <a:rPr lang="en-US" sz="1200" b="0" i="0" u="none" strike="noStrike" kern="1200" dirty="0" smtClean="0">
                <a:solidFill>
                  <a:schemeClr val="tx1"/>
                </a:solidFill>
                <a:effectLst/>
                <a:latin typeface="+mn-lt"/>
                <a:ea typeface="+mn-ea"/>
                <a:cs typeface="+mn-cs"/>
                <a:hlinkClick r:id="rId12" tooltip="Michigan Avenue (Chicago)"/>
              </a:rPr>
              <a:t>Michigan Avenue</a:t>
            </a:r>
            <a:r>
              <a:rPr lang="en-US" sz="1200" b="0" i="0" kern="120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hlinkClick r:id="rId13" tooltip="Randolph Street"/>
              </a:rPr>
              <a:t>Randolph Street</a:t>
            </a:r>
            <a:r>
              <a:rPr lang="en-US" sz="1200" b="0" i="0" kern="120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hlinkClick r:id="rId14" tooltip="Columbus Drive"/>
              </a:rPr>
              <a:t>Columbus Drive</a:t>
            </a:r>
            <a:r>
              <a:rPr lang="en-US" sz="1200" b="0" i="0" kern="1200" dirty="0" smtClean="0">
                <a:solidFill>
                  <a:schemeClr val="tx1"/>
                </a:solidFill>
                <a:effectLst/>
                <a:latin typeface="+mn-lt"/>
                <a:ea typeface="+mn-ea"/>
                <a:cs typeface="+mn-cs"/>
              </a:rPr>
              <a:t> and East Monroe Drive, features a variety of </a:t>
            </a:r>
            <a:r>
              <a:rPr lang="en-US" sz="1200" b="0" i="0" u="none" strike="noStrike" kern="1200" dirty="0" smtClean="0">
                <a:solidFill>
                  <a:schemeClr val="tx1"/>
                </a:solidFill>
                <a:effectLst/>
                <a:latin typeface="+mn-lt"/>
                <a:ea typeface="+mn-ea"/>
                <a:cs typeface="+mn-cs"/>
                <a:hlinkClick r:id="rId15" tooltip="Public art"/>
              </a:rPr>
              <a:t>public art</a:t>
            </a:r>
            <a:r>
              <a:rPr lang="en-US" sz="1200" b="0" i="0" kern="1200" dirty="0" smtClean="0">
                <a:solidFill>
                  <a:schemeClr val="tx1"/>
                </a:solidFill>
                <a:effectLst/>
                <a:latin typeface="+mn-lt"/>
                <a:ea typeface="+mn-ea"/>
                <a:cs typeface="+mn-cs"/>
              </a:rPr>
              <a:t>. As of 2009, Millennium Park trailed only </a:t>
            </a:r>
            <a:r>
              <a:rPr lang="en-US" sz="1200" b="0" i="0" u="none" strike="noStrike" kern="1200" dirty="0" smtClean="0">
                <a:solidFill>
                  <a:schemeClr val="tx1"/>
                </a:solidFill>
                <a:effectLst/>
                <a:latin typeface="+mn-lt"/>
                <a:ea typeface="+mn-ea"/>
                <a:cs typeface="+mn-cs"/>
                <a:hlinkClick r:id="rId16" tooltip="Navy Pier"/>
              </a:rPr>
              <a:t>Navy Pier</a:t>
            </a:r>
            <a:r>
              <a:rPr lang="en-US" sz="1200" b="0" i="0" kern="1200" dirty="0" smtClean="0">
                <a:solidFill>
                  <a:schemeClr val="tx1"/>
                </a:solidFill>
                <a:effectLst/>
                <a:latin typeface="+mn-lt"/>
                <a:ea typeface="+mn-ea"/>
                <a:cs typeface="+mn-cs"/>
              </a:rPr>
              <a:t> as a Chicago tourist attraction.</a:t>
            </a:r>
            <a:r>
              <a:rPr lang="en-US" sz="1200" b="0" i="0" u="none" strike="noStrike" kern="1200" baseline="30000" dirty="0" smtClean="0">
                <a:solidFill>
                  <a:schemeClr val="tx1"/>
                </a:solidFill>
                <a:effectLst/>
                <a:latin typeface="+mn-lt"/>
                <a:ea typeface="+mn-ea"/>
                <a:cs typeface="+mn-cs"/>
                <a:hlinkClick r:id="rId17"/>
              </a:rPr>
              <a:t>[2]</a:t>
            </a:r>
            <a:endParaRPr lang="en-US" dirty="0"/>
          </a:p>
        </p:txBody>
      </p:sp>
      <p:sp>
        <p:nvSpPr>
          <p:cNvPr id="4" name="Slide Number Placeholder 3"/>
          <p:cNvSpPr>
            <a:spLocks noGrp="1"/>
          </p:cNvSpPr>
          <p:nvPr>
            <p:ph type="sldNum" sz="quarter" idx="10"/>
          </p:nvPr>
        </p:nvSpPr>
        <p:spPr/>
        <p:txBody>
          <a:bodyPr/>
          <a:lstStyle/>
          <a:p>
            <a:fld id="{D08A72F2-7E7B-4EAA-917D-EBB554ECF03F}" type="slidenum">
              <a:rPr lang="en-US" smtClean="0"/>
              <a:t>28</a:t>
            </a:fld>
            <a:endParaRPr lang="en-US"/>
          </a:p>
        </p:txBody>
      </p:sp>
    </p:spTree>
    <p:extLst>
      <p:ext uri="{BB962C8B-B14F-4D97-AF65-F5344CB8AC3E}">
        <p14:creationId xmlns:p14="http://schemas.microsoft.com/office/powerpoint/2010/main" val="3087139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1" i="0" kern="1200" dirty="0" smtClean="0">
                <a:solidFill>
                  <a:schemeClr val="tx1"/>
                </a:solidFill>
                <a:effectLst/>
                <a:latin typeface="+mn-lt"/>
                <a:ea typeface="+mn-ea"/>
                <a:cs typeface="+mn-cs"/>
              </a:rPr>
              <a:t>Fresh Vegetables Grown Right on Your Roof</a:t>
            </a:r>
          </a:p>
          <a:p>
            <a:pPr fontAlgn="base"/>
            <a:r>
              <a:rPr lang="en-US" sz="1200" b="0" i="0" kern="1200" dirty="0" smtClean="0">
                <a:solidFill>
                  <a:schemeClr val="tx1"/>
                </a:solidFill>
                <a:effectLst/>
                <a:latin typeface="+mn-lt"/>
                <a:ea typeface="+mn-ea"/>
                <a:cs typeface="+mn-cs"/>
              </a:rPr>
              <a:t>Green City Growers installs urban farms high and low, including on rooftops! Rooftops have great potential to grow food for the bustling communities below, and in an ever-crowded world, why not utilize the abundant horizontal space right above our heads?</a:t>
            </a:r>
          </a:p>
          <a:p>
            <a:pPr fontAlgn="base"/>
            <a:r>
              <a:rPr lang="en-US" sz="1200" b="0" i="0" kern="1200" dirty="0" smtClean="0">
                <a:solidFill>
                  <a:schemeClr val="tx1"/>
                </a:solidFill>
                <a:effectLst/>
                <a:latin typeface="+mn-lt"/>
                <a:ea typeface="+mn-ea"/>
                <a:cs typeface="+mn-cs"/>
              </a:rPr>
              <a:t>Green roofs have</a:t>
            </a:r>
            <a:r>
              <a:rPr lang="en-US" sz="1200" b="1" i="0" u="none" strike="noStrike" kern="1200" dirty="0" smtClean="0">
                <a:solidFill>
                  <a:schemeClr val="tx1"/>
                </a:solidFill>
                <a:effectLst/>
                <a:latin typeface="+mn-lt"/>
                <a:ea typeface="+mn-ea"/>
                <a:cs typeface="+mn-cs"/>
                <a:hlinkClick r:id="rId3"/>
              </a:rPr>
              <a:t> benefits</a:t>
            </a:r>
            <a:r>
              <a:rPr lang="en-US" sz="1200" b="0" i="0" kern="1200" dirty="0" smtClean="0">
                <a:solidFill>
                  <a:schemeClr val="tx1"/>
                </a:solidFill>
                <a:effectLst/>
                <a:latin typeface="+mn-lt"/>
                <a:ea typeface="+mn-ea"/>
                <a:cs typeface="+mn-cs"/>
              </a:rPr>
              <a:t> beyond the potential to grow fresh vegetables: they retain </a:t>
            </a:r>
            <a:r>
              <a:rPr lang="en-US" sz="1200" b="0" i="0" kern="1200" dirty="0" err="1" smtClean="0">
                <a:solidFill>
                  <a:schemeClr val="tx1"/>
                </a:solidFill>
                <a:effectLst/>
                <a:latin typeface="+mn-lt"/>
                <a:ea typeface="+mn-ea"/>
                <a:cs typeface="+mn-cs"/>
              </a:rPr>
              <a:t>stormwater</a:t>
            </a:r>
            <a:r>
              <a:rPr lang="en-US" sz="1200" b="0" i="0" kern="1200" dirty="0" smtClean="0">
                <a:solidFill>
                  <a:schemeClr val="tx1"/>
                </a:solidFill>
                <a:effectLst/>
                <a:latin typeface="+mn-lt"/>
                <a:ea typeface="+mn-ea"/>
                <a:cs typeface="+mn-cs"/>
              </a:rPr>
              <a:t> runoff, create cooler microclimates, reduce buildings’ heating and cooling costs, filter pollutants, and extend the life of a roof.</a:t>
            </a:r>
          </a:p>
          <a:p>
            <a:pPr fontAlgn="base"/>
            <a:r>
              <a:rPr lang="en-US" sz="1200" b="0" i="0" kern="1200" dirty="0" smtClean="0">
                <a:solidFill>
                  <a:schemeClr val="tx1"/>
                </a:solidFill>
                <a:effectLst/>
                <a:latin typeface="+mn-lt"/>
                <a:ea typeface="+mn-ea"/>
                <a:cs typeface="+mn-cs"/>
              </a:rPr>
              <a:t>Green City Growers installs and maintains many rooftop farms throughout the Greater Boston Area. These include </a:t>
            </a:r>
            <a:r>
              <a:rPr lang="en-US" sz="1200" b="1" i="0" u="none" strike="noStrike" kern="1200" dirty="0" smtClean="0">
                <a:solidFill>
                  <a:schemeClr val="tx1"/>
                </a:solidFill>
                <a:effectLst/>
                <a:latin typeface="+mn-lt"/>
                <a:ea typeface="+mn-ea"/>
                <a:cs typeface="+mn-cs"/>
                <a:hlinkClick r:id="rId4"/>
              </a:rPr>
              <a:t>Ledge Kitchen and Drink</a:t>
            </a:r>
            <a:r>
              <a:rPr lang="en-US" sz="1200" b="0" i="0" kern="1200" dirty="0" smtClean="0">
                <a:solidFill>
                  <a:schemeClr val="tx1"/>
                </a:solidFill>
                <a:effectLst/>
                <a:latin typeface="+mn-lt"/>
                <a:ea typeface="+mn-ea"/>
                <a:cs typeface="+mn-cs"/>
              </a:rPr>
              <a:t> (which just won an </a:t>
            </a:r>
            <a:r>
              <a:rPr lang="en-US" sz="1200" b="1" i="0" u="none" strike="noStrike" kern="1200" dirty="0" smtClean="0">
                <a:solidFill>
                  <a:schemeClr val="tx1"/>
                </a:solidFill>
                <a:effectLst/>
                <a:latin typeface="+mn-lt"/>
                <a:ea typeface="+mn-ea"/>
                <a:cs typeface="+mn-cs"/>
                <a:hlinkClick r:id="rId5"/>
              </a:rPr>
              <a:t>award</a:t>
            </a:r>
            <a:r>
              <a:rPr lang="en-US" sz="1200" b="0" i="0" kern="1200" dirty="0" smtClean="0">
                <a:solidFill>
                  <a:schemeClr val="tx1"/>
                </a:solidFill>
                <a:effectLst/>
                <a:latin typeface="+mn-lt"/>
                <a:ea typeface="+mn-ea"/>
                <a:cs typeface="+mn-cs"/>
              </a:rPr>
              <a:t> for their rooftop farm) in Dorchester, </a:t>
            </a:r>
            <a:r>
              <a:rPr lang="en-US" sz="1200" b="1" i="0" u="none" strike="noStrike" kern="1200" dirty="0" err="1" smtClean="0">
                <a:solidFill>
                  <a:schemeClr val="tx1"/>
                </a:solidFill>
                <a:effectLst/>
                <a:latin typeface="+mn-lt"/>
                <a:ea typeface="+mn-ea"/>
                <a:cs typeface="+mn-cs"/>
                <a:hlinkClick r:id="rId6"/>
              </a:rPr>
              <a:t>B.good’s</a:t>
            </a:r>
            <a:r>
              <a:rPr lang="en-US" sz="1200" b="0" i="0" kern="1200" dirty="0" smtClean="0">
                <a:solidFill>
                  <a:schemeClr val="tx1"/>
                </a:solidFill>
                <a:effectLst/>
                <a:latin typeface="+mn-lt"/>
                <a:ea typeface="+mn-ea"/>
                <a:cs typeface="+mn-cs"/>
              </a:rPr>
              <a:t> Washington Street location in Downtown Boston, and </a:t>
            </a:r>
            <a:r>
              <a:rPr lang="en-US" sz="1200" b="1" i="0" u="none" strike="noStrike" kern="1200" dirty="0" smtClean="0">
                <a:solidFill>
                  <a:schemeClr val="tx1"/>
                </a:solidFill>
                <a:effectLst/>
                <a:latin typeface="+mn-lt"/>
                <a:ea typeface="+mn-ea"/>
                <a:cs typeface="+mn-cs"/>
                <a:hlinkClick r:id="rId7"/>
              </a:rPr>
              <a:t>Flatbread</a:t>
            </a:r>
            <a:r>
              <a:rPr lang="en-US" sz="1200" b="0" i="0" kern="1200" dirty="0" smtClean="0">
                <a:solidFill>
                  <a:schemeClr val="tx1"/>
                </a:solidFill>
                <a:effectLst/>
                <a:latin typeface="+mn-lt"/>
                <a:ea typeface="+mn-ea"/>
                <a:cs typeface="+mn-cs"/>
              </a:rPr>
              <a:t> in Somerville, and more recently, </a:t>
            </a:r>
            <a:r>
              <a:rPr lang="en-US" sz="1200" b="1" i="0" u="none" strike="noStrike" kern="1200" dirty="0" smtClean="0">
                <a:solidFill>
                  <a:schemeClr val="tx1"/>
                </a:solidFill>
                <a:effectLst/>
                <a:latin typeface="+mn-lt"/>
                <a:ea typeface="+mn-ea"/>
                <a:cs typeface="+mn-cs"/>
                <a:hlinkClick r:id="rId8"/>
              </a:rPr>
              <a:t>Whole Foods</a:t>
            </a:r>
            <a:r>
              <a:rPr lang="en-US" sz="1200" b="0" i="0" kern="1200" dirty="0" smtClean="0">
                <a:solidFill>
                  <a:schemeClr val="tx1"/>
                </a:solidFill>
                <a:effectLst/>
                <a:latin typeface="+mn-lt"/>
                <a:ea typeface="+mn-ea"/>
                <a:cs typeface="+mn-cs"/>
              </a:rPr>
              <a:t> in Lynnfield, MA.</a:t>
            </a:r>
          </a:p>
          <a:p>
            <a:pPr fontAlgn="base"/>
            <a:r>
              <a:rPr lang="en-US" sz="1200" b="0" i="0" kern="1200" dirty="0" smtClean="0">
                <a:solidFill>
                  <a:schemeClr val="tx1"/>
                </a:solidFill>
                <a:effectLst/>
                <a:latin typeface="+mn-lt"/>
                <a:ea typeface="+mn-ea"/>
                <a:cs typeface="+mn-cs"/>
              </a:rPr>
              <a:t>With gardens in such close vicinity, </a:t>
            </a:r>
            <a:r>
              <a:rPr lang="en-US" sz="1200" b="1" i="0" u="none" strike="noStrike" kern="1200" dirty="0" smtClean="0">
                <a:solidFill>
                  <a:schemeClr val="tx1"/>
                </a:solidFill>
                <a:effectLst/>
                <a:latin typeface="+mn-lt"/>
                <a:ea typeface="+mn-ea"/>
                <a:cs typeface="+mn-cs"/>
                <a:hlinkClick r:id="rId9"/>
              </a:rPr>
              <a:t>chefs are inspired</a:t>
            </a:r>
            <a:r>
              <a:rPr lang="en-US" sz="1200" b="0" i="0" kern="1200" dirty="0" smtClean="0">
                <a:solidFill>
                  <a:schemeClr val="tx1"/>
                </a:solidFill>
                <a:effectLst/>
                <a:latin typeface="+mn-lt"/>
                <a:ea typeface="+mn-ea"/>
                <a:cs typeface="+mn-cs"/>
              </a:rPr>
              <a:t> to make seasonal dishes seasonal dishes with their homegrown ingredients. Check out this </a:t>
            </a:r>
            <a:r>
              <a:rPr lang="en-US" sz="1200" b="1" i="0" u="none" strike="noStrike" kern="1200" dirty="0" smtClean="0">
                <a:solidFill>
                  <a:schemeClr val="tx1"/>
                </a:solidFill>
                <a:effectLst/>
                <a:latin typeface="+mn-lt"/>
                <a:ea typeface="+mn-ea"/>
                <a:cs typeface="+mn-cs"/>
                <a:hlinkClick r:id="rId10" tooltip="Parking Garage Rooftop Farm @Bgood"/>
              </a:rPr>
              <a:t>video</a:t>
            </a:r>
            <a:r>
              <a:rPr lang="en-US" sz="1200" b="0" i="0" kern="1200" dirty="0" smtClean="0">
                <a:solidFill>
                  <a:schemeClr val="tx1"/>
                </a:solidFill>
                <a:effectLst/>
                <a:latin typeface="+mn-lt"/>
                <a:ea typeface="+mn-ea"/>
                <a:cs typeface="+mn-cs"/>
              </a:rPr>
              <a:t> on how </a:t>
            </a:r>
            <a:r>
              <a:rPr lang="en-US" sz="1200" b="0" i="0" kern="1200" dirty="0" err="1" smtClean="0">
                <a:solidFill>
                  <a:schemeClr val="tx1"/>
                </a:solidFill>
                <a:effectLst/>
                <a:latin typeface="+mn-lt"/>
                <a:ea typeface="+mn-ea"/>
                <a:cs typeface="+mn-cs"/>
              </a:rPr>
              <a:t>B.Good’s</a:t>
            </a:r>
            <a:r>
              <a:rPr lang="en-US" sz="1200" b="0" i="0" kern="1200" dirty="0" smtClean="0">
                <a:solidFill>
                  <a:schemeClr val="tx1"/>
                </a:solidFill>
                <a:effectLst/>
                <a:latin typeface="+mn-lt"/>
                <a:ea typeface="+mn-ea"/>
                <a:cs typeface="+mn-cs"/>
              </a:rPr>
              <a:t> uses their garden.</a:t>
            </a:r>
          </a:p>
          <a:p>
            <a:endParaRPr lang="en-US" dirty="0"/>
          </a:p>
        </p:txBody>
      </p:sp>
      <p:sp>
        <p:nvSpPr>
          <p:cNvPr id="4" name="Slide Number Placeholder 3"/>
          <p:cNvSpPr>
            <a:spLocks noGrp="1"/>
          </p:cNvSpPr>
          <p:nvPr>
            <p:ph type="sldNum" sz="quarter" idx="10"/>
          </p:nvPr>
        </p:nvSpPr>
        <p:spPr/>
        <p:txBody>
          <a:bodyPr/>
          <a:lstStyle/>
          <a:p>
            <a:fld id="{D08A72F2-7E7B-4EAA-917D-EBB554ECF03F}" type="slidenum">
              <a:rPr lang="en-US" smtClean="0"/>
              <a:t>29</a:t>
            </a:fld>
            <a:endParaRPr lang="en-US"/>
          </a:p>
        </p:txBody>
      </p:sp>
    </p:spTree>
    <p:extLst>
      <p:ext uri="{BB962C8B-B14F-4D97-AF65-F5344CB8AC3E}">
        <p14:creationId xmlns:p14="http://schemas.microsoft.com/office/powerpoint/2010/main" val="11132975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08A72F2-7E7B-4EAA-917D-EBB554ECF03F}" type="slidenum">
              <a:rPr lang="en-US" smtClean="0"/>
              <a:t>36</a:t>
            </a:fld>
            <a:endParaRPr lang="en-US"/>
          </a:p>
        </p:txBody>
      </p:sp>
    </p:spTree>
    <p:extLst>
      <p:ext uri="{BB962C8B-B14F-4D97-AF65-F5344CB8AC3E}">
        <p14:creationId xmlns:p14="http://schemas.microsoft.com/office/powerpoint/2010/main" val="39715702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smtClean="0"/>
          </a:p>
        </p:txBody>
      </p:sp>
      <p:sp>
        <p:nvSpPr>
          <p:cNvPr id="4" name="Slide Number Placeholder 3"/>
          <p:cNvSpPr>
            <a:spLocks noGrp="1"/>
          </p:cNvSpPr>
          <p:nvPr>
            <p:ph type="sldNum" sz="quarter" idx="10"/>
          </p:nvPr>
        </p:nvSpPr>
        <p:spPr/>
        <p:txBody>
          <a:bodyPr/>
          <a:lstStyle/>
          <a:p>
            <a:fld id="{D08A72F2-7E7B-4EAA-917D-EBB554ECF03F}" type="slidenum">
              <a:rPr lang="en-US" smtClean="0"/>
              <a:t>37</a:t>
            </a:fld>
            <a:endParaRPr lang="en-US"/>
          </a:p>
        </p:txBody>
      </p:sp>
    </p:spTree>
    <p:extLst>
      <p:ext uri="{BB962C8B-B14F-4D97-AF65-F5344CB8AC3E}">
        <p14:creationId xmlns:p14="http://schemas.microsoft.com/office/powerpoint/2010/main" val="40117368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3/10/2014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3/10/2014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3/10/2014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066800"/>
            <a:ext cx="8229600" cy="505936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3/10/2014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3/10/2014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3/10/2014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3/10/2014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3/10/2014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3/10/2014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3/10/2014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3/10/2014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762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3/10/2014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4584161" cy="762000"/>
          </a:xfrm>
        </p:spPr>
        <p:txBody>
          <a:bodyPr/>
          <a:lstStyle/>
          <a:p>
            <a:r>
              <a:rPr lang="en-US" dirty="0" err="1" smtClean="0"/>
              <a:t>Biophilic</a:t>
            </a:r>
            <a:r>
              <a:rPr lang="en-US" dirty="0" smtClean="0"/>
              <a:t> City</a:t>
            </a:r>
            <a:endParaRPr lang="en-US" dirty="0"/>
          </a:p>
        </p:txBody>
      </p:sp>
      <p:sp>
        <p:nvSpPr>
          <p:cNvPr id="3" name="Content Placeholder 2"/>
          <p:cNvSpPr>
            <a:spLocks noGrp="1"/>
          </p:cNvSpPr>
          <p:nvPr>
            <p:ph idx="1"/>
          </p:nvPr>
        </p:nvSpPr>
        <p:spPr>
          <a:xfrm>
            <a:off x="304800" y="762000"/>
            <a:ext cx="4279361" cy="5867400"/>
          </a:xfrm>
        </p:spPr>
        <p:txBody>
          <a:bodyPr>
            <a:normAutofit fontScale="92500" lnSpcReduction="10000"/>
          </a:bodyPr>
          <a:lstStyle/>
          <a:p>
            <a:r>
              <a:rPr lang="en-US" dirty="0" smtClean="0"/>
              <a:t>“…city abundant with nature …that looks for opportunities to repair and restore and creatively insert nature wherever it can. ….[A]n outdoor city, a physically active city, in which residents spend time enjoying the biological magic and wonder around them.”</a:t>
            </a:r>
          </a:p>
          <a:p>
            <a:pPr lvl="1"/>
            <a:r>
              <a:rPr lang="en-US" dirty="0" smtClean="0"/>
              <a:t>Timothy </a:t>
            </a:r>
            <a:r>
              <a:rPr lang="en-US" dirty="0" err="1" smtClean="0"/>
              <a:t>Beatley</a:t>
            </a:r>
            <a:r>
              <a:rPr lang="en-US" dirty="0" smtClean="0"/>
              <a:t> “</a:t>
            </a:r>
            <a:r>
              <a:rPr lang="en-US" dirty="0" err="1" smtClean="0"/>
              <a:t>Biophilic</a:t>
            </a:r>
            <a:r>
              <a:rPr lang="en-US" dirty="0" smtClean="0"/>
              <a:t> Cities”</a:t>
            </a:r>
            <a:endParaRPr lang="en-US" dirty="0"/>
          </a:p>
        </p:txBody>
      </p:sp>
      <p:pic>
        <p:nvPicPr>
          <p:cNvPr id="13314" name="Picture 2" descr="http://news.wp.prod.gios.asu.edu/files/2013/10/Boston-June-2010-060-croppe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84161" y="0"/>
            <a:ext cx="455984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31732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Health Benefits</a:t>
            </a:r>
            <a:endParaRPr lang="en-US" dirty="0"/>
          </a:p>
        </p:txBody>
      </p:sp>
      <p:sp>
        <p:nvSpPr>
          <p:cNvPr id="3" name="Content Placeholder 2"/>
          <p:cNvSpPr>
            <a:spLocks noGrp="1"/>
          </p:cNvSpPr>
          <p:nvPr>
            <p:ph idx="1"/>
          </p:nvPr>
        </p:nvSpPr>
        <p:spPr/>
        <p:txBody>
          <a:bodyPr/>
          <a:lstStyle/>
          <a:p>
            <a:r>
              <a:rPr lang="en-US" sz="2800" dirty="0" smtClean="0"/>
              <a:t>View of trees versus walls</a:t>
            </a:r>
          </a:p>
          <a:p>
            <a:pPr lvl="1"/>
            <a:r>
              <a:rPr lang="en-US" sz="2400" dirty="0" smtClean="0"/>
              <a:t>Gall bladder patients recovered faster </a:t>
            </a:r>
          </a:p>
          <a:p>
            <a:r>
              <a:rPr lang="en-US" sz="2800" dirty="0" smtClean="0"/>
              <a:t>Walk in nature versus mall</a:t>
            </a:r>
          </a:p>
          <a:p>
            <a:pPr lvl="1"/>
            <a:r>
              <a:rPr lang="en-US" sz="2400" dirty="0" smtClean="0"/>
              <a:t>Improved self esteem &amp; mood, reduce tension</a:t>
            </a:r>
          </a:p>
          <a:p>
            <a:r>
              <a:rPr lang="en-US" sz="2800" dirty="0" smtClean="0"/>
              <a:t>Greenery improves physical &amp; mental health</a:t>
            </a:r>
          </a:p>
          <a:p>
            <a:pPr lvl="1"/>
            <a:r>
              <a:rPr lang="en-US" sz="2400" dirty="0" smtClean="0"/>
              <a:t>10 % more green space led to decrease in symptoms comparable to being 5 years younger</a:t>
            </a:r>
          </a:p>
          <a:p>
            <a:r>
              <a:rPr lang="en-US" sz="2800" dirty="0" smtClean="0"/>
              <a:t>Living near park associated with less stress &amp; obesity</a:t>
            </a:r>
          </a:p>
          <a:p>
            <a:r>
              <a:rPr lang="en-US" sz="2800" dirty="0" smtClean="0"/>
              <a:t>Walking/biking daily associated with better health</a:t>
            </a:r>
            <a:endParaRPr lang="en-US" sz="2800" dirty="0"/>
          </a:p>
        </p:txBody>
      </p:sp>
      <p:sp>
        <p:nvSpPr>
          <p:cNvPr id="5" name="Rectangle 4"/>
          <p:cNvSpPr/>
          <p:nvPr/>
        </p:nvSpPr>
        <p:spPr>
          <a:xfrm>
            <a:off x="0" y="6417900"/>
            <a:ext cx="9144000" cy="369332"/>
          </a:xfrm>
          <a:prstGeom prst="rect">
            <a:avLst/>
          </a:prstGeom>
        </p:spPr>
        <p:txBody>
          <a:bodyPr wrap="square">
            <a:spAutoFit/>
          </a:bodyPr>
          <a:lstStyle/>
          <a:p>
            <a:pPr lvl="1" algn="ctr"/>
            <a:r>
              <a:rPr lang="en-US" dirty="0" smtClean="0"/>
              <a:t>References cited in Timothy </a:t>
            </a:r>
            <a:r>
              <a:rPr lang="en-US" dirty="0" err="1"/>
              <a:t>Beatley</a:t>
            </a:r>
            <a:r>
              <a:rPr lang="en-US" dirty="0"/>
              <a:t> “</a:t>
            </a:r>
            <a:r>
              <a:rPr lang="en-US" dirty="0" err="1"/>
              <a:t>Biophilic</a:t>
            </a:r>
            <a:r>
              <a:rPr lang="en-US" dirty="0"/>
              <a:t> Cities”</a:t>
            </a:r>
          </a:p>
        </p:txBody>
      </p:sp>
    </p:spTree>
    <p:extLst>
      <p:ext uri="{BB962C8B-B14F-4D97-AF65-F5344CB8AC3E}">
        <p14:creationId xmlns:p14="http://schemas.microsoft.com/office/powerpoint/2010/main" val="111174755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keepsouthbendbeautiful.files.wordpress.com/2010/09/img_68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solidFill>
            <a:srgbClr val="FFFFFF">
              <a:alpha val="50196"/>
            </a:srgbClr>
          </a:solidFill>
        </p:spPr>
        <p:txBody>
          <a:bodyPr/>
          <a:lstStyle/>
          <a:p>
            <a:r>
              <a:rPr lang="en-US" dirty="0" smtClean="0"/>
              <a:t>Health Benefits</a:t>
            </a:r>
            <a:endParaRPr lang="en-US" dirty="0"/>
          </a:p>
        </p:txBody>
      </p:sp>
      <p:sp>
        <p:nvSpPr>
          <p:cNvPr id="4" name="TextBox 3"/>
          <p:cNvSpPr txBox="1"/>
          <p:nvPr/>
        </p:nvSpPr>
        <p:spPr>
          <a:xfrm>
            <a:off x="1828800" y="762000"/>
            <a:ext cx="5897192" cy="461665"/>
          </a:xfrm>
          <a:prstGeom prst="rect">
            <a:avLst/>
          </a:prstGeom>
          <a:solidFill>
            <a:srgbClr val="FFFFFF">
              <a:alpha val="50196"/>
            </a:srgbClr>
          </a:solidFill>
        </p:spPr>
        <p:txBody>
          <a:bodyPr wrap="none" rtlCol="0">
            <a:spAutoFit/>
          </a:bodyPr>
          <a:lstStyle/>
          <a:p>
            <a:pPr marL="0" lvl="1"/>
            <a:r>
              <a:rPr lang="en-US" sz="2400" dirty="0"/>
              <a:t>Cumulative </a:t>
            </a:r>
            <a:r>
              <a:rPr lang="en-US" sz="2400" dirty="0" smtClean="0"/>
              <a:t>benefits even from brief exposure</a:t>
            </a:r>
            <a:endParaRPr lang="en-US" sz="2400" dirty="0"/>
          </a:p>
        </p:txBody>
      </p:sp>
      <p:sp>
        <p:nvSpPr>
          <p:cNvPr id="5" name="Rectangle 4"/>
          <p:cNvSpPr/>
          <p:nvPr/>
        </p:nvSpPr>
        <p:spPr>
          <a:xfrm>
            <a:off x="0" y="6488668"/>
            <a:ext cx="9144000" cy="369332"/>
          </a:xfrm>
          <a:prstGeom prst="rect">
            <a:avLst/>
          </a:prstGeom>
        </p:spPr>
        <p:txBody>
          <a:bodyPr wrap="square">
            <a:spAutoFit/>
          </a:bodyPr>
          <a:lstStyle/>
          <a:p>
            <a:pPr algn="ctr"/>
            <a:r>
              <a:rPr lang="en-US" dirty="0" smtClean="0">
                <a:solidFill>
                  <a:schemeClr val="bg1"/>
                </a:solidFill>
              </a:rPr>
              <a:t>Paley </a:t>
            </a:r>
            <a:r>
              <a:rPr lang="en-US" dirty="0" smtClean="0">
                <a:solidFill>
                  <a:schemeClr val="bg1"/>
                </a:solidFill>
              </a:rPr>
              <a:t>Park, </a:t>
            </a:r>
            <a:r>
              <a:rPr lang="en-US" dirty="0" smtClean="0">
                <a:solidFill>
                  <a:schemeClr val="bg1"/>
                </a:solidFill>
              </a:rPr>
              <a:t>NYC, keepsouthbendbeautiful.files.wordpress.com</a:t>
            </a:r>
            <a:endParaRPr lang="en-US" dirty="0">
              <a:solidFill>
                <a:schemeClr val="bg1"/>
              </a:solidFill>
            </a:endParaRPr>
          </a:p>
        </p:txBody>
      </p:sp>
    </p:spTree>
    <p:extLst>
      <p:ext uri="{BB962C8B-B14F-4D97-AF65-F5344CB8AC3E}">
        <p14:creationId xmlns:p14="http://schemas.microsoft.com/office/powerpoint/2010/main" val="407220040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everett\Pictures\Picture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051" y="745901"/>
            <a:ext cx="9180513" cy="60960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475129" y="0"/>
            <a:ext cx="8229600" cy="914400"/>
          </a:xfrm>
        </p:spPr>
        <p:txBody>
          <a:bodyPr/>
          <a:lstStyle/>
          <a:p>
            <a:r>
              <a:rPr lang="en-US" dirty="0" smtClean="0"/>
              <a:t>Parks</a:t>
            </a:r>
            <a:endParaRPr lang="en-US" dirty="0"/>
          </a:p>
        </p:txBody>
      </p:sp>
      <p:sp>
        <p:nvSpPr>
          <p:cNvPr id="5" name="Rectangle 4"/>
          <p:cNvSpPr/>
          <p:nvPr/>
        </p:nvSpPr>
        <p:spPr>
          <a:xfrm>
            <a:off x="30992" y="6508560"/>
            <a:ext cx="1354923" cy="338554"/>
          </a:xfrm>
          <a:prstGeom prst="rect">
            <a:avLst/>
          </a:prstGeom>
        </p:spPr>
        <p:txBody>
          <a:bodyPr wrap="none">
            <a:spAutoFit/>
          </a:bodyPr>
          <a:lstStyle/>
          <a:p>
            <a:r>
              <a:rPr lang="en-US" sz="1600" dirty="0"/>
              <a:t>water.epa.gov</a:t>
            </a:r>
          </a:p>
        </p:txBody>
      </p:sp>
    </p:spTree>
    <p:extLst>
      <p:ext uri="{BB962C8B-B14F-4D97-AF65-F5344CB8AC3E}">
        <p14:creationId xmlns:p14="http://schemas.microsoft.com/office/powerpoint/2010/main" val="147379223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Rittenhouse Square, Philly</a:t>
            </a:r>
            <a:endParaRPr lang="en-US" dirty="0"/>
          </a:p>
        </p:txBody>
      </p:sp>
      <p:sp>
        <p:nvSpPr>
          <p:cNvPr id="3" name="Rectangle 2"/>
          <p:cNvSpPr/>
          <p:nvPr/>
        </p:nvSpPr>
        <p:spPr>
          <a:xfrm>
            <a:off x="7716558" y="6469074"/>
            <a:ext cx="1427442" cy="369332"/>
          </a:xfrm>
          <a:prstGeom prst="rect">
            <a:avLst/>
          </a:prstGeom>
        </p:spPr>
        <p:txBody>
          <a:bodyPr wrap="none">
            <a:spAutoFit/>
          </a:bodyPr>
          <a:lstStyle/>
          <a:p>
            <a:r>
              <a:rPr lang="en-US" b="1" dirty="0" smtClean="0"/>
              <a:t>Google maps</a:t>
            </a:r>
            <a:endParaRPr lang="en-US" b="1"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01975"/>
            <a:ext cx="9144000" cy="5627124"/>
          </a:xfrm>
          <a:prstGeom prst="rect">
            <a:avLst/>
          </a:prstGeom>
        </p:spPr>
      </p:pic>
    </p:spTree>
    <p:extLst>
      <p:ext uri="{BB962C8B-B14F-4D97-AF65-F5344CB8AC3E}">
        <p14:creationId xmlns:p14="http://schemas.microsoft.com/office/powerpoint/2010/main" val="327283150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everett\Pictures\Picture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34290"/>
            <a:ext cx="8229600" cy="872490"/>
          </a:xfrm>
        </p:spPr>
        <p:txBody>
          <a:bodyPr/>
          <a:lstStyle/>
          <a:p>
            <a:r>
              <a:rPr lang="en-US" b="1" dirty="0" smtClean="0">
                <a:solidFill>
                  <a:schemeClr val="bg1"/>
                </a:solidFill>
              </a:rPr>
              <a:t>Plaza</a:t>
            </a:r>
            <a:endParaRPr lang="en-US" b="1" dirty="0">
              <a:solidFill>
                <a:schemeClr val="bg1"/>
              </a:solidFill>
            </a:endParaRPr>
          </a:p>
        </p:txBody>
      </p:sp>
      <p:sp>
        <p:nvSpPr>
          <p:cNvPr id="3" name="TextBox 2"/>
          <p:cNvSpPr txBox="1"/>
          <p:nvPr/>
        </p:nvSpPr>
        <p:spPr>
          <a:xfrm>
            <a:off x="3810000" y="6484560"/>
            <a:ext cx="3019801" cy="400110"/>
          </a:xfrm>
          <a:prstGeom prst="rect">
            <a:avLst/>
          </a:prstGeom>
          <a:noFill/>
        </p:spPr>
        <p:txBody>
          <a:bodyPr wrap="none" rtlCol="0">
            <a:spAutoFit/>
          </a:bodyPr>
          <a:lstStyle/>
          <a:p>
            <a:r>
              <a:rPr lang="en-US" sz="2000" b="1" dirty="0" smtClean="0">
                <a:solidFill>
                  <a:schemeClr val="bg1"/>
                </a:solidFill>
              </a:rPr>
              <a:t>Cadiz </a:t>
            </a:r>
            <a:r>
              <a:rPr lang="en-US" sz="2000" b="1" dirty="0">
                <a:solidFill>
                  <a:schemeClr val="bg1"/>
                </a:solidFill>
              </a:rPr>
              <a:t>/ gospain.about.com</a:t>
            </a:r>
          </a:p>
        </p:txBody>
      </p:sp>
    </p:spTree>
    <p:extLst>
      <p:ext uri="{BB962C8B-B14F-4D97-AF65-F5344CB8AC3E}">
        <p14:creationId xmlns:p14="http://schemas.microsoft.com/office/powerpoint/2010/main" val="365350212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Environmental Benefits</a:t>
            </a:r>
            <a:endParaRPr lang="en-US" dirty="0"/>
          </a:p>
        </p:txBody>
      </p:sp>
      <p:sp>
        <p:nvSpPr>
          <p:cNvPr id="3" name="Content Placeholder 2"/>
          <p:cNvSpPr>
            <a:spLocks noGrp="1"/>
          </p:cNvSpPr>
          <p:nvPr>
            <p:ph idx="1"/>
          </p:nvPr>
        </p:nvSpPr>
        <p:spPr/>
        <p:txBody>
          <a:bodyPr/>
          <a:lstStyle/>
          <a:p>
            <a:r>
              <a:rPr lang="en-US" dirty="0" smtClean="0"/>
              <a:t>Heat Island effect reduced</a:t>
            </a:r>
          </a:p>
          <a:p>
            <a:r>
              <a:rPr lang="en-US" dirty="0" smtClean="0"/>
              <a:t>Reduced air pollutants</a:t>
            </a:r>
          </a:p>
          <a:p>
            <a:pPr lvl="1"/>
            <a:r>
              <a:rPr lang="en-US" dirty="0" smtClean="0"/>
              <a:t>Sulfur dioxide &amp; particulates</a:t>
            </a:r>
          </a:p>
          <a:p>
            <a:r>
              <a:rPr lang="en-US" dirty="0" err="1" smtClean="0"/>
              <a:t>Stormwater</a:t>
            </a:r>
            <a:r>
              <a:rPr lang="en-US" dirty="0" smtClean="0"/>
              <a:t> Management</a:t>
            </a:r>
          </a:p>
          <a:p>
            <a:r>
              <a:rPr lang="en-US" dirty="0" smtClean="0"/>
              <a:t>Insect Control</a:t>
            </a:r>
          </a:p>
          <a:p>
            <a:endParaRPr lang="en-US" dirty="0"/>
          </a:p>
        </p:txBody>
      </p:sp>
      <p:sp>
        <p:nvSpPr>
          <p:cNvPr id="4" name="Rectangle 3"/>
          <p:cNvSpPr/>
          <p:nvPr/>
        </p:nvSpPr>
        <p:spPr>
          <a:xfrm>
            <a:off x="0" y="6417900"/>
            <a:ext cx="9144000" cy="369332"/>
          </a:xfrm>
          <a:prstGeom prst="rect">
            <a:avLst/>
          </a:prstGeom>
        </p:spPr>
        <p:txBody>
          <a:bodyPr wrap="square">
            <a:spAutoFit/>
          </a:bodyPr>
          <a:lstStyle/>
          <a:p>
            <a:pPr lvl="1" algn="ctr"/>
            <a:r>
              <a:rPr lang="en-US" dirty="0" smtClean="0"/>
              <a:t>References cited in Timothy </a:t>
            </a:r>
            <a:r>
              <a:rPr lang="en-US" dirty="0" err="1"/>
              <a:t>Beatley</a:t>
            </a:r>
            <a:r>
              <a:rPr lang="en-US" dirty="0"/>
              <a:t> “</a:t>
            </a:r>
            <a:r>
              <a:rPr lang="en-US" dirty="0" err="1"/>
              <a:t>Biophilic</a:t>
            </a:r>
            <a:r>
              <a:rPr lang="en-US" dirty="0"/>
              <a:t> Cities</a:t>
            </a:r>
            <a:r>
              <a:rPr lang="en-US" dirty="0" smtClean="0"/>
              <a:t>”, etc.</a:t>
            </a:r>
            <a:endParaRPr lang="en-US" dirty="0"/>
          </a:p>
        </p:txBody>
      </p:sp>
    </p:spTree>
    <p:extLst>
      <p:ext uri="{BB962C8B-B14F-4D97-AF65-F5344CB8AC3E}">
        <p14:creationId xmlns:p14="http://schemas.microsoft.com/office/powerpoint/2010/main" val="17289920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457200" y="0"/>
            <a:ext cx="8229600" cy="1066800"/>
          </a:xfrm>
        </p:spPr>
        <p:txBody>
          <a:bodyPr/>
          <a:lstStyle/>
          <a:p>
            <a:r>
              <a:rPr lang="en-US" smtClean="0"/>
              <a:t>Green Roof</a:t>
            </a:r>
          </a:p>
        </p:txBody>
      </p:sp>
      <p:sp>
        <p:nvSpPr>
          <p:cNvPr id="20483" name="TextBox 2"/>
          <p:cNvSpPr txBox="1">
            <a:spLocks noChangeArrowheads="1"/>
          </p:cNvSpPr>
          <p:nvPr/>
        </p:nvSpPr>
        <p:spPr bwMode="auto">
          <a:xfrm>
            <a:off x="7510463" y="0"/>
            <a:ext cx="16335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a:t>www.bceq.org</a:t>
            </a:r>
          </a:p>
        </p:txBody>
      </p:sp>
      <p:pic>
        <p:nvPicPr>
          <p:cNvPr id="8194" name="Picture 2" descr="C:\Users\everett\Pictures\Picture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275" y="914400"/>
            <a:ext cx="8783638" cy="594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036376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6090" cy="6858000"/>
          </a:xfrm>
          <a:prstGeom prst="rect">
            <a:avLst/>
          </a:prstGeom>
        </p:spPr>
      </p:pic>
      <p:sp>
        <p:nvSpPr>
          <p:cNvPr id="2" name="Title 1"/>
          <p:cNvSpPr>
            <a:spLocks noGrp="1"/>
          </p:cNvSpPr>
          <p:nvPr>
            <p:ph type="title"/>
          </p:nvPr>
        </p:nvSpPr>
        <p:spPr/>
        <p:txBody>
          <a:bodyPr/>
          <a:lstStyle/>
          <a:p>
            <a:r>
              <a:rPr lang="en-US" dirty="0" smtClean="0"/>
              <a:t>Green Roof, Toronto</a:t>
            </a:r>
            <a:endParaRPr lang="en-US" dirty="0"/>
          </a:p>
        </p:txBody>
      </p:sp>
      <p:sp>
        <p:nvSpPr>
          <p:cNvPr id="4" name="Rectangle 3"/>
          <p:cNvSpPr/>
          <p:nvPr/>
        </p:nvSpPr>
        <p:spPr>
          <a:xfrm>
            <a:off x="6950485" y="6484969"/>
            <a:ext cx="2184637" cy="369332"/>
          </a:xfrm>
          <a:prstGeom prst="rect">
            <a:avLst/>
          </a:prstGeom>
        </p:spPr>
        <p:txBody>
          <a:bodyPr wrap="none">
            <a:spAutoFit/>
          </a:bodyPr>
          <a:lstStyle/>
          <a:p>
            <a:r>
              <a:rPr lang="en-US" dirty="0" smtClean="0">
                <a:solidFill>
                  <a:schemeClr val="bg1"/>
                </a:solidFill>
              </a:rPr>
              <a:t>www.koverkrete.com</a:t>
            </a:r>
            <a:endParaRPr lang="en-US" dirty="0">
              <a:solidFill>
                <a:schemeClr val="bg1"/>
              </a:solidFill>
            </a:endParaRPr>
          </a:p>
        </p:txBody>
      </p:sp>
    </p:spTree>
    <p:extLst>
      <p:ext uri="{BB962C8B-B14F-4D97-AF65-F5344CB8AC3E}">
        <p14:creationId xmlns:p14="http://schemas.microsoft.com/office/powerpoint/2010/main" val="333938638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926981" y="0"/>
            <a:ext cx="5290038" cy="6858000"/>
          </a:xfrm>
          <a:prstGeom prst="rect">
            <a:avLst/>
          </a:prstGeom>
        </p:spPr>
      </p:pic>
      <p:sp>
        <p:nvSpPr>
          <p:cNvPr id="2" name="Title 1"/>
          <p:cNvSpPr>
            <a:spLocks noGrp="1"/>
          </p:cNvSpPr>
          <p:nvPr>
            <p:ph type="title"/>
          </p:nvPr>
        </p:nvSpPr>
        <p:spPr>
          <a:xfrm>
            <a:off x="0" y="0"/>
            <a:ext cx="1926981" cy="6858000"/>
          </a:xfrm>
        </p:spPr>
        <p:txBody>
          <a:bodyPr vert="wordArtVert"/>
          <a:lstStyle/>
          <a:p>
            <a:r>
              <a:rPr lang="en-US" dirty="0" smtClean="0"/>
              <a:t>Trees</a:t>
            </a:r>
            <a:endParaRPr lang="en-US" dirty="0"/>
          </a:p>
        </p:txBody>
      </p:sp>
      <p:sp>
        <p:nvSpPr>
          <p:cNvPr id="4" name="Rectangle 3"/>
          <p:cNvSpPr/>
          <p:nvPr/>
        </p:nvSpPr>
        <p:spPr>
          <a:xfrm>
            <a:off x="7630710" y="6493847"/>
            <a:ext cx="1516249" cy="369332"/>
          </a:xfrm>
          <a:prstGeom prst="rect">
            <a:avLst/>
          </a:prstGeom>
        </p:spPr>
        <p:txBody>
          <a:bodyPr wrap="none">
            <a:spAutoFit/>
          </a:bodyPr>
          <a:lstStyle/>
          <a:p>
            <a:r>
              <a:rPr lang="en-US" dirty="0" smtClean="0"/>
              <a:t>my.opera.com</a:t>
            </a:r>
            <a:endParaRPr lang="en-US" dirty="0"/>
          </a:p>
        </p:txBody>
      </p:sp>
    </p:spTree>
    <p:extLst>
      <p:ext uri="{BB962C8B-B14F-4D97-AF65-F5344CB8AC3E}">
        <p14:creationId xmlns:p14="http://schemas.microsoft.com/office/powerpoint/2010/main" val="426907766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Bryant Park, NYC</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62000"/>
            <a:ext cx="9144000" cy="6116836"/>
          </a:xfrm>
          <a:prstGeom prst="rect">
            <a:avLst/>
          </a:prstGeom>
        </p:spPr>
      </p:pic>
      <p:sp>
        <p:nvSpPr>
          <p:cNvPr id="4" name="Rectangle 3"/>
          <p:cNvSpPr/>
          <p:nvPr/>
        </p:nvSpPr>
        <p:spPr>
          <a:xfrm>
            <a:off x="0" y="6484229"/>
            <a:ext cx="2552815" cy="369332"/>
          </a:xfrm>
          <a:prstGeom prst="rect">
            <a:avLst/>
          </a:prstGeom>
        </p:spPr>
        <p:txBody>
          <a:bodyPr wrap="none">
            <a:spAutoFit/>
          </a:bodyPr>
          <a:lstStyle/>
          <a:p>
            <a:r>
              <a:rPr lang="en-US" dirty="0" smtClean="0"/>
              <a:t>www.montanaroue.com</a:t>
            </a:r>
            <a:endParaRPr lang="en-US" dirty="0"/>
          </a:p>
        </p:txBody>
      </p:sp>
    </p:spTree>
    <p:extLst>
      <p:ext uri="{BB962C8B-B14F-4D97-AF65-F5344CB8AC3E}">
        <p14:creationId xmlns:p14="http://schemas.microsoft.com/office/powerpoint/2010/main" val="91597321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85800"/>
          </a:xfrm>
        </p:spPr>
        <p:txBody>
          <a:bodyPr>
            <a:normAutofit fontScale="90000"/>
          </a:bodyPr>
          <a:lstStyle/>
          <a:p>
            <a:r>
              <a:rPr lang="en-US" dirty="0" err="1" smtClean="0"/>
              <a:t>Biophilia</a:t>
            </a:r>
            <a:endParaRPr lang="en-US" dirty="0"/>
          </a:p>
        </p:txBody>
      </p:sp>
      <p:sp>
        <p:nvSpPr>
          <p:cNvPr id="3" name="Content Placeholder 2"/>
          <p:cNvSpPr>
            <a:spLocks noGrp="1"/>
          </p:cNvSpPr>
          <p:nvPr>
            <p:ph idx="1"/>
          </p:nvPr>
        </p:nvSpPr>
        <p:spPr>
          <a:xfrm>
            <a:off x="457200" y="762000"/>
            <a:ext cx="8229600" cy="5726668"/>
          </a:xfrm>
        </p:spPr>
        <p:txBody>
          <a:bodyPr>
            <a:normAutofit/>
          </a:bodyPr>
          <a:lstStyle/>
          <a:p>
            <a:r>
              <a:rPr lang="en-US" dirty="0" smtClean="0"/>
              <a:t>Connect w/nature</a:t>
            </a:r>
          </a:p>
          <a:p>
            <a:pPr lvl="1"/>
            <a:r>
              <a:rPr lang="en-US" dirty="0" smtClean="0"/>
              <a:t> </a:t>
            </a:r>
          </a:p>
          <a:p>
            <a:pPr lvl="1"/>
            <a:r>
              <a:rPr lang="en-US" dirty="0" smtClean="0"/>
              <a:t> </a:t>
            </a:r>
          </a:p>
          <a:p>
            <a:pPr lvl="1"/>
            <a:r>
              <a:rPr lang="en-US" dirty="0" smtClean="0"/>
              <a:t> </a:t>
            </a:r>
            <a:br>
              <a:rPr lang="en-US" dirty="0" smtClean="0"/>
            </a:br>
            <a:endParaRPr lang="en-US" dirty="0" smtClean="0"/>
          </a:p>
          <a:p>
            <a:r>
              <a:rPr lang="en-US" dirty="0" smtClean="0"/>
              <a:t>Nature Awareness</a:t>
            </a:r>
          </a:p>
          <a:p>
            <a:pPr lvl="1"/>
            <a:r>
              <a:rPr lang="en-US" dirty="0" smtClean="0"/>
              <a:t> </a:t>
            </a:r>
          </a:p>
          <a:p>
            <a:pPr lvl="1"/>
            <a:r>
              <a:rPr lang="en-US" dirty="0" smtClean="0"/>
              <a:t> </a:t>
            </a:r>
          </a:p>
          <a:p>
            <a:r>
              <a:rPr lang="en-US" dirty="0" smtClean="0"/>
              <a:t>Support nonhuman </a:t>
            </a:r>
            <a:br>
              <a:rPr lang="en-US" dirty="0" smtClean="0"/>
            </a:br>
            <a:r>
              <a:rPr lang="en-US" dirty="0" smtClean="0"/>
              <a:t>species</a:t>
            </a:r>
            <a:endParaRPr lang="en-US" dirty="0"/>
          </a:p>
        </p:txBody>
      </p:sp>
      <p:sp>
        <p:nvSpPr>
          <p:cNvPr id="6" name="Rectangle 5"/>
          <p:cNvSpPr/>
          <p:nvPr/>
        </p:nvSpPr>
        <p:spPr>
          <a:xfrm>
            <a:off x="6622441" y="6488668"/>
            <a:ext cx="2321533" cy="369332"/>
          </a:xfrm>
          <a:prstGeom prst="rect">
            <a:avLst/>
          </a:prstGeom>
        </p:spPr>
        <p:txBody>
          <a:bodyPr wrap="none">
            <a:spAutoFit/>
          </a:bodyPr>
          <a:lstStyle/>
          <a:p>
            <a:r>
              <a:rPr lang="en-US" dirty="0" smtClean="0"/>
              <a:t>sphotos-a.xx.fbcdn.net</a:t>
            </a:r>
            <a:endParaRPr lang="en-US" dirty="0"/>
          </a:p>
        </p:txBody>
      </p:sp>
      <p:sp>
        <p:nvSpPr>
          <p:cNvPr id="7" name="TextBox 4"/>
          <p:cNvSpPr txBox="1"/>
          <p:nvPr/>
        </p:nvSpPr>
        <p:spPr>
          <a:xfrm>
            <a:off x="0" y="6488668"/>
            <a:ext cx="1076128" cy="36933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t>Farr 2008</a:t>
            </a:r>
            <a:endParaRPr lang="en-US" dirty="0"/>
          </a:p>
        </p:txBody>
      </p:sp>
      <p:pic>
        <p:nvPicPr>
          <p:cNvPr id="20482" name="Picture 2" descr="C:\Users\everett\Pictures\Picture2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9200" y="2591400"/>
            <a:ext cx="3838575" cy="38385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solidFill>
            <a:srgbClr val="D9D9D9">
              <a:alpha val="50196"/>
            </a:srgbClr>
          </a:solidFill>
        </p:spPr>
        <p:txBody>
          <a:bodyPr/>
          <a:lstStyle/>
          <a:p>
            <a:pPr algn="l"/>
            <a:r>
              <a:rPr lang="en-US" dirty="0" smtClean="0">
                <a:solidFill>
                  <a:schemeClr val="bg1"/>
                </a:solidFill>
              </a:rPr>
              <a:t>Charlottesville Downtown Mall</a:t>
            </a:r>
            <a:endParaRPr lang="en-US" dirty="0">
              <a:solidFill>
                <a:schemeClr val="bg1"/>
              </a:solidFill>
            </a:endParaRPr>
          </a:p>
        </p:txBody>
      </p:sp>
    </p:spTree>
    <p:extLst>
      <p:ext uri="{BB962C8B-B14F-4D97-AF65-F5344CB8AC3E}">
        <p14:creationId xmlns:p14="http://schemas.microsoft.com/office/powerpoint/2010/main" val="76823574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304800" y="274638"/>
            <a:ext cx="3200400" cy="4983162"/>
          </a:xfrm>
        </p:spPr>
        <p:txBody>
          <a:bodyPr/>
          <a:lstStyle/>
          <a:p>
            <a:r>
              <a:rPr lang="en-US" sz="4000" dirty="0" err="1" smtClean="0"/>
              <a:t>Bioinfiltration</a:t>
            </a:r>
            <a:r>
              <a:rPr lang="en-US" sz="4000" dirty="0" smtClean="0"/>
              <a:t> Basin</a:t>
            </a:r>
            <a:br>
              <a:rPr lang="en-US" sz="4000" dirty="0" smtClean="0"/>
            </a:br>
            <a:r>
              <a:rPr lang="en-US" sz="4000" dirty="0" smtClean="0"/>
              <a:t/>
            </a:r>
            <a:br>
              <a:rPr lang="en-US" sz="4000" dirty="0" smtClean="0"/>
            </a:br>
            <a:r>
              <a:rPr lang="en-US" sz="4000" dirty="0" smtClean="0"/>
              <a:t>Street-Side</a:t>
            </a:r>
          </a:p>
        </p:txBody>
      </p:sp>
      <p:sp>
        <p:nvSpPr>
          <p:cNvPr id="25604" name="TextBox 3"/>
          <p:cNvSpPr txBox="1">
            <a:spLocks noChangeArrowheads="1"/>
          </p:cNvSpPr>
          <p:nvPr/>
        </p:nvSpPr>
        <p:spPr bwMode="auto">
          <a:xfrm>
            <a:off x="0" y="6488113"/>
            <a:ext cx="14922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a:t>encapinc.net</a:t>
            </a:r>
          </a:p>
        </p:txBody>
      </p:sp>
      <p:pic>
        <p:nvPicPr>
          <p:cNvPr id="10242" name="Picture 2" descr="C:\Users\everett\Pictures\Picture1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8600" y="132243"/>
            <a:ext cx="4913312" cy="655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301169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Users\everett\Pictures\Picture1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0"/>
            <a:ext cx="8229600" cy="1143000"/>
          </a:xfrm>
        </p:spPr>
        <p:txBody>
          <a:bodyPr/>
          <a:lstStyle/>
          <a:p>
            <a:r>
              <a:rPr lang="en-US" dirty="0" smtClean="0">
                <a:solidFill>
                  <a:schemeClr val="bg1"/>
                </a:solidFill>
              </a:rPr>
              <a:t>Rowan University - Parking Lot</a:t>
            </a:r>
            <a:endParaRPr lang="en-US" dirty="0">
              <a:solidFill>
                <a:schemeClr val="bg1"/>
              </a:solidFill>
            </a:endParaRPr>
          </a:p>
        </p:txBody>
      </p:sp>
    </p:spTree>
    <p:extLst>
      <p:ext uri="{BB962C8B-B14F-4D97-AF65-F5344CB8AC3E}">
        <p14:creationId xmlns:p14="http://schemas.microsoft.com/office/powerpoint/2010/main" val="332352850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Congress Ave Bridge, Austin TX</a:t>
            </a:r>
            <a:endParaRPr lang="en-US" dirty="0"/>
          </a:p>
        </p:txBody>
      </p:sp>
      <p:pic>
        <p:nvPicPr>
          <p:cNvPr id="1026" name="Picture 2" descr="http://armygalpalhood.files.wordpress.com/2011/05/austin_bats_1congressbridgetx.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54" y="794236"/>
            <a:ext cx="9146177" cy="606376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5895675" y="4800600"/>
            <a:ext cx="3248325" cy="1200329"/>
          </a:xfrm>
          <a:prstGeom prst="rect">
            <a:avLst/>
          </a:prstGeom>
          <a:solidFill>
            <a:srgbClr val="FFFFFF">
              <a:alpha val="60000"/>
            </a:srgbClr>
          </a:solidFill>
        </p:spPr>
        <p:txBody>
          <a:bodyPr wrap="none" rtlCol="0">
            <a:spAutoFit/>
          </a:bodyPr>
          <a:lstStyle/>
          <a:p>
            <a:pPr algn="ctr"/>
            <a:r>
              <a:rPr lang="en-US" sz="2400" dirty="0" smtClean="0"/>
              <a:t>1.5 M bats</a:t>
            </a:r>
          </a:p>
          <a:p>
            <a:pPr algn="ctr"/>
            <a:r>
              <a:rPr lang="en-US" sz="2400" dirty="0" smtClean="0"/>
              <a:t>$10 M tourism</a:t>
            </a:r>
          </a:p>
          <a:p>
            <a:pPr algn="ctr"/>
            <a:r>
              <a:rPr lang="en-US" sz="2400" dirty="0" smtClean="0"/>
              <a:t>~15,000 </a:t>
            </a:r>
            <a:r>
              <a:rPr lang="en-US" sz="2400" dirty="0" err="1" smtClean="0"/>
              <a:t>lb</a:t>
            </a:r>
            <a:r>
              <a:rPr lang="en-US" sz="2400" dirty="0" smtClean="0"/>
              <a:t> insects /night</a:t>
            </a:r>
            <a:endParaRPr lang="en-US" sz="2400" dirty="0"/>
          </a:p>
        </p:txBody>
      </p:sp>
      <p:sp>
        <p:nvSpPr>
          <p:cNvPr id="7" name="Rectangle 6"/>
          <p:cNvSpPr/>
          <p:nvPr/>
        </p:nvSpPr>
        <p:spPr>
          <a:xfrm>
            <a:off x="11722902" y="8809236"/>
            <a:ext cx="2473498" cy="461665"/>
          </a:xfrm>
          <a:prstGeom prst="rect">
            <a:avLst/>
          </a:prstGeom>
        </p:spPr>
        <p:txBody>
          <a:bodyPr wrap="none">
            <a:spAutoFit/>
          </a:bodyPr>
          <a:lstStyle/>
          <a:p>
            <a:r>
              <a:rPr lang="en-US" sz="1200" dirty="0" smtClean="0"/>
              <a:t>armygalpalhood.files.wordpress.com</a:t>
            </a:r>
          </a:p>
          <a:p>
            <a:r>
              <a:rPr lang="en-US" sz="1200" dirty="0"/>
              <a:t>www.bird-x.com</a:t>
            </a:r>
          </a:p>
        </p:txBody>
      </p:sp>
      <p:pic>
        <p:nvPicPr>
          <p:cNvPr id="1028" name="Picture 4" descr="http://www.bird-x.com/blog/wp-content/uploads/2013/09/bateatin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9400" y="794236"/>
            <a:ext cx="3281131" cy="24061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584161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Economic Benefits</a:t>
            </a:r>
            <a:endParaRPr lang="en-US" dirty="0"/>
          </a:p>
        </p:txBody>
      </p:sp>
      <p:sp>
        <p:nvSpPr>
          <p:cNvPr id="4" name="Content Placeholder 3"/>
          <p:cNvSpPr>
            <a:spLocks noGrp="1"/>
          </p:cNvSpPr>
          <p:nvPr>
            <p:ph idx="1"/>
          </p:nvPr>
        </p:nvSpPr>
        <p:spPr/>
        <p:txBody>
          <a:bodyPr/>
          <a:lstStyle/>
          <a:p>
            <a:r>
              <a:rPr lang="en-US" dirty="0" smtClean="0"/>
              <a:t>Daylighting </a:t>
            </a:r>
            <a:r>
              <a:rPr lang="en-US" dirty="0" smtClean="0"/>
              <a:t>of rivers improves salability</a:t>
            </a:r>
          </a:p>
          <a:p>
            <a:r>
              <a:rPr lang="en-US" dirty="0" smtClean="0"/>
              <a:t>Proximity to green space increases rents</a:t>
            </a:r>
          </a:p>
          <a:p>
            <a:r>
              <a:rPr lang="en-US" dirty="0" smtClean="0"/>
              <a:t>Less costly </a:t>
            </a:r>
            <a:r>
              <a:rPr lang="en-US" dirty="0" err="1" smtClean="0"/>
              <a:t>stormwater</a:t>
            </a:r>
            <a:r>
              <a:rPr lang="en-US" dirty="0" smtClean="0"/>
              <a:t> management</a:t>
            </a:r>
          </a:p>
          <a:p>
            <a:r>
              <a:rPr lang="en-US" dirty="0" smtClean="0"/>
              <a:t>Tourism</a:t>
            </a:r>
          </a:p>
          <a:p>
            <a:r>
              <a:rPr lang="en-US" dirty="0" smtClean="0"/>
              <a:t>Recreation</a:t>
            </a:r>
          </a:p>
          <a:p>
            <a:pPr lvl="1"/>
            <a:r>
              <a:rPr lang="en-US" dirty="0" smtClean="0"/>
              <a:t>Increased use of parks in economic downturns</a:t>
            </a:r>
            <a:endParaRPr lang="en-US" dirty="0"/>
          </a:p>
        </p:txBody>
      </p:sp>
      <p:sp>
        <p:nvSpPr>
          <p:cNvPr id="5" name="Rectangle 4"/>
          <p:cNvSpPr/>
          <p:nvPr/>
        </p:nvSpPr>
        <p:spPr>
          <a:xfrm>
            <a:off x="0" y="6430963"/>
            <a:ext cx="9144000" cy="369332"/>
          </a:xfrm>
          <a:prstGeom prst="rect">
            <a:avLst/>
          </a:prstGeom>
        </p:spPr>
        <p:txBody>
          <a:bodyPr wrap="square">
            <a:spAutoFit/>
          </a:bodyPr>
          <a:lstStyle/>
          <a:p>
            <a:pPr lvl="1" algn="ctr"/>
            <a:r>
              <a:rPr lang="en-US" dirty="0" smtClean="0"/>
              <a:t>References cited in Timothy </a:t>
            </a:r>
            <a:r>
              <a:rPr lang="en-US" dirty="0" err="1"/>
              <a:t>Beatley</a:t>
            </a:r>
            <a:r>
              <a:rPr lang="en-US" dirty="0"/>
              <a:t> “</a:t>
            </a:r>
            <a:r>
              <a:rPr lang="en-US" dirty="0" err="1"/>
              <a:t>Biophilic</a:t>
            </a:r>
            <a:r>
              <a:rPr lang="en-US" dirty="0"/>
              <a:t> </a:t>
            </a:r>
            <a:r>
              <a:rPr lang="en-US" dirty="0" smtClean="0"/>
              <a:t>Cities”</a:t>
            </a:r>
            <a:endParaRPr lang="en-US" dirty="0"/>
          </a:p>
        </p:txBody>
      </p:sp>
    </p:spTree>
    <p:extLst>
      <p:ext uri="{BB962C8B-B14F-4D97-AF65-F5344CB8AC3E}">
        <p14:creationId xmlns:p14="http://schemas.microsoft.com/office/powerpoint/2010/main" val="29736448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err="1" smtClean="0"/>
              <a:t>Cheonggycheon</a:t>
            </a:r>
            <a:r>
              <a:rPr lang="en-US" dirty="0" smtClean="0"/>
              <a:t> River, Seoul, South Korea</a:t>
            </a: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760095"/>
            <a:ext cx="9144000" cy="6097905"/>
          </a:xfrm>
          <a:prstGeom prst="rect">
            <a:avLst/>
          </a:prstGeom>
        </p:spPr>
      </p:pic>
      <p:sp>
        <p:nvSpPr>
          <p:cNvPr id="7" name="TextBox 6"/>
          <p:cNvSpPr txBox="1"/>
          <p:nvPr/>
        </p:nvSpPr>
        <p:spPr>
          <a:xfrm>
            <a:off x="3733800" y="990600"/>
            <a:ext cx="1828801" cy="923330"/>
          </a:xfrm>
          <a:prstGeom prst="rect">
            <a:avLst/>
          </a:prstGeom>
          <a:noFill/>
        </p:spPr>
        <p:txBody>
          <a:bodyPr wrap="square" rtlCol="0">
            <a:spAutoFit/>
          </a:bodyPr>
          <a:lstStyle/>
          <a:p>
            <a:pPr algn="ctr"/>
            <a:r>
              <a:rPr lang="en-US" dirty="0">
                <a:solidFill>
                  <a:schemeClr val="bg1"/>
                </a:solidFill>
              </a:rPr>
              <a:t>I</a:t>
            </a:r>
            <a:r>
              <a:rPr lang="en-US" dirty="0" smtClean="0">
                <a:solidFill>
                  <a:schemeClr val="bg1"/>
                </a:solidFill>
              </a:rPr>
              <a:t>n a culvert under a highway until 2005</a:t>
            </a:r>
            <a:endParaRPr lang="en-US" dirty="0">
              <a:solidFill>
                <a:schemeClr val="bg1"/>
              </a:solidFill>
            </a:endParaRPr>
          </a:p>
        </p:txBody>
      </p:sp>
      <p:sp>
        <p:nvSpPr>
          <p:cNvPr id="8" name="Rectangle 7"/>
          <p:cNvSpPr/>
          <p:nvPr/>
        </p:nvSpPr>
        <p:spPr>
          <a:xfrm>
            <a:off x="7483030" y="6488668"/>
            <a:ext cx="1615250" cy="369332"/>
          </a:xfrm>
          <a:prstGeom prst="rect">
            <a:avLst/>
          </a:prstGeom>
        </p:spPr>
        <p:txBody>
          <a:bodyPr wrap="none">
            <a:spAutoFit/>
          </a:bodyPr>
          <a:lstStyle/>
          <a:p>
            <a:r>
              <a:rPr lang="en-US" dirty="0" smtClean="0">
                <a:solidFill>
                  <a:schemeClr val="bg1"/>
                </a:solidFill>
              </a:rPr>
              <a:t>www.flickr.com</a:t>
            </a:r>
            <a:endParaRPr lang="en-US" dirty="0">
              <a:solidFill>
                <a:schemeClr val="bg1"/>
              </a:solidFill>
            </a:endParaRPr>
          </a:p>
        </p:txBody>
      </p:sp>
    </p:spTree>
    <p:extLst>
      <p:ext uri="{BB962C8B-B14F-4D97-AF65-F5344CB8AC3E}">
        <p14:creationId xmlns:p14="http://schemas.microsoft.com/office/powerpoint/2010/main" val="397651456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Central Park, NYC</a:t>
            </a:r>
            <a:endParaRPr lang="en-US" dirty="0"/>
          </a:p>
        </p:txBody>
      </p:sp>
      <p:sp>
        <p:nvSpPr>
          <p:cNvPr id="5" name="Rectangle 4"/>
          <p:cNvSpPr/>
          <p:nvPr/>
        </p:nvSpPr>
        <p:spPr>
          <a:xfrm>
            <a:off x="7883564" y="6503908"/>
            <a:ext cx="1280030" cy="369332"/>
          </a:xfrm>
          <a:prstGeom prst="rect">
            <a:avLst/>
          </a:prstGeom>
        </p:spPr>
        <p:txBody>
          <a:bodyPr wrap="none">
            <a:spAutoFit/>
          </a:bodyPr>
          <a:lstStyle/>
          <a:p>
            <a:r>
              <a:rPr lang="en-US" dirty="0" smtClean="0"/>
              <a:t>i.imgur.com</a:t>
            </a:r>
            <a:endParaRPr lang="en-US" dirty="0"/>
          </a:p>
        </p:txBody>
      </p:sp>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360408"/>
            <a:ext cx="9144000" cy="5143500"/>
          </a:xfrm>
          <a:prstGeom prst="rect">
            <a:avLst/>
          </a:prstGeom>
        </p:spPr>
      </p:pic>
      <p:sp>
        <p:nvSpPr>
          <p:cNvPr id="7" name="TextBox 6"/>
          <p:cNvSpPr txBox="1"/>
          <p:nvPr/>
        </p:nvSpPr>
        <p:spPr>
          <a:xfrm>
            <a:off x="-19594" y="861149"/>
            <a:ext cx="9183188" cy="400110"/>
          </a:xfrm>
          <a:prstGeom prst="rect">
            <a:avLst/>
          </a:prstGeom>
          <a:noFill/>
        </p:spPr>
        <p:txBody>
          <a:bodyPr wrap="square" rtlCol="0">
            <a:spAutoFit/>
          </a:bodyPr>
          <a:lstStyle/>
          <a:p>
            <a:pPr algn="ctr"/>
            <a:r>
              <a:rPr lang="en-US" sz="2000" dirty="0" smtClean="0"/>
              <a:t>Economic value estimated at $1 B / year</a:t>
            </a:r>
            <a:endParaRPr lang="en-US" sz="2000" dirty="0"/>
          </a:p>
        </p:txBody>
      </p:sp>
    </p:spTree>
    <p:extLst>
      <p:ext uri="{BB962C8B-B14F-4D97-AF65-F5344CB8AC3E}">
        <p14:creationId xmlns:p14="http://schemas.microsoft.com/office/powerpoint/2010/main" val="155747277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9160"/>
            <a:ext cx="9144000" cy="6808840"/>
          </a:xfrm>
          <a:prstGeom prst="rect">
            <a:avLst/>
          </a:prstGeom>
        </p:spPr>
      </p:pic>
      <p:sp>
        <p:nvSpPr>
          <p:cNvPr id="2" name="Title 1"/>
          <p:cNvSpPr>
            <a:spLocks noGrp="1"/>
          </p:cNvSpPr>
          <p:nvPr>
            <p:ph type="title"/>
          </p:nvPr>
        </p:nvSpPr>
        <p:spPr/>
        <p:txBody>
          <a:bodyPr/>
          <a:lstStyle/>
          <a:p>
            <a:r>
              <a:rPr lang="en-US" dirty="0" smtClean="0"/>
              <a:t>High Line, NYC</a:t>
            </a:r>
            <a:endParaRPr lang="en-US" dirty="0"/>
          </a:p>
        </p:txBody>
      </p:sp>
      <p:sp>
        <p:nvSpPr>
          <p:cNvPr id="4" name="TextBox 3"/>
          <p:cNvSpPr txBox="1"/>
          <p:nvPr/>
        </p:nvSpPr>
        <p:spPr>
          <a:xfrm>
            <a:off x="4343400" y="811160"/>
            <a:ext cx="2133600" cy="923330"/>
          </a:xfrm>
          <a:prstGeom prst="rect">
            <a:avLst/>
          </a:prstGeom>
          <a:noFill/>
        </p:spPr>
        <p:txBody>
          <a:bodyPr wrap="square" rtlCol="0">
            <a:spAutoFit/>
          </a:bodyPr>
          <a:lstStyle/>
          <a:p>
            <a:pPr algn="ctr"/>
            <a:r>
              <a:rPr lang="en-US" dirty="0" smtClean="0"/>
              <a:t>1.45 m park on former elevated rail line</a:t>
            </a:r>
            <a:endParaRPr lang="en-US" dirty="0"/>
          </a:p>
        </p:txBody>
      </p:sp>
      <p:sp>
        <p:nvSpPr>
          <p:cNvPr id="5" name="TextBox 4"/>
          <p:cNvSpPr txBox="1"/>
          <p:nvPr/>
        </p:nvSpPr>
        <p:spPr>
          <a:xfrm>
            <a:off x="5410200" y="6400800"/>
            <a:ext cx="3700693" cy="369332"/>
          </a:xfrm>
          <a:prstGeom prst="rect">
            <a:avLst/>
          </a:prstGeom>
          <a:noFill/>
        </p:spPr>
        <p:txBody>
          <a:bodyPr wrap="none" rtlCol="0">
            <a:spAutoFit/>
          </a:bodyPr>
          <a:lstStyle/>
          <a:p>
            <a:r>
              <a:rPr lang="en-US" dirty="0" smtClean="0">
                <a:solidFill>
                  <a:schemeClr val="bg1"/>
                </a:solidFill>
              </a:rPr>
              <a:t>Stimulated $4 B in private investment</a:t>
            </a:r>
            <a:endParaRPr lang="en-US" dirty="0">
              <a:solidFill>
                <a:schemeClr val="bg1"/>
              </a:solidFill>
            </a:endParaRPr>
          </a:p>
        </p:txBody>
      </p:sp>
      <p:sp>
        <p:nvSpPr>
          <p:cNvPr id="6" name="Rectangle 5"/>
          <p:cNvSpPr/>
          <p:nvPr/>
        </p:nvSpPr>
        <p:spPr>
          <a:xfrm>
            <a:off x="0" y="6387737"/>
            <a:ext cx="2211246" cy="369332"/>
          </a:xfrm>
          <a:prstGeom prst="rect">
            <a:avLst/>
          </a:prstGeom>
        </p:spPr>
        <p:txBody>
          <a:bodyPr wrap="none">
            <a:spAutoFit/>
          </a:bodyPr>
          <a:lstStyle/>
          <a:p>
            <a:r>
              <a:rPr lang="en-US" dirty="0" smtClean="0"/>
              <a:t>upload.wikimedia.org</a:t>
            </a:r>
            <a:endParaRPr lang="en-US" dirty="0"/>
          </a:p>
        </p:txBody>
      </p:sp>
    </p:spTree>
    <p:extLst>
      <p:ext uri="{BB962C8B-B14F-4D97-AF65-F5344CB8AC3E}">
        <p14:creationId xmlns:p14="http://schemas.microsoft.com/office/powerpoint/2010/main" val="307536037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Millenium</a:t>
            </a:r>
            <a:r>
              <a:rPr lang="en-US" dirty="0" smtClean="0"/>
              <a:t> Park, Chicago</a:t>
            </a: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762000"/>
            <a:ext cx="9144000" cy="6096000"/>
          </a:xfrm>
          <a:prstGeom prst="rect">
            <a:avLst/>
          </a:prstGeom>
        </p:spPr>
      </p:pic>
      <p:sp>
        <p:nvSpPr>
          <p:cNvPr id="3" name="Rectangle 2"/>
          <p:cNvSpPr/>
          <p:nvPr/>
        </p:nvSpPr>
        <p:spPr>
          <a:xfrm>
            <a:off x="6932754" y="6488668"/>
            <a:ext cx="2211246" cy="369332"/>
          </a:xfrm>
          <a:prstGeom prst="rect">
            <a:avLst/>
          </a:prstGeom>
        </p:spPr>
        <p:txBody>
          <a:bodyPr wrap="none">
            <a:spAutoFit/>
          </a:bodyPr>
          <a:lstStyle/>
          <a:p>
            <a:r>
              <a:rPr lang="en-US" dirty="0" smtClean="0"/>
              <a:t>upload.wikimedia.org</a:t>
            </a:r>
            <a:endParaRPr lang="en-US" dirty="0"/>
          </a:p>
        </p:txBody>
      </p:sp>
      <p:sp>
        <p:nvSpPr>
          <p:cNvPr id="5" name="TextBox 4"/>
          <p:cNvSpPr txBox="1"/>
          <p:nvPr/>
        </p:nvSpPr>
        <p:spPr>
          <a:xfrm>
            <a:off x="0" y="779417"/>
            <a:ext cx="9144000" cy="369332"/>
          </a:xfrm>
          <a:prstGeom prst="rect">
            <a:avLst/>
          </a:prstGeom>
          <a:noFill/>
        </p:spPr>
        <p:txBody>
          <a:bodyPr wrap="square" rtlCol="0">
            <a:spAutoFit/>
          </a:bodyPr>
          <a:lstStyle/>
          <a:p>
            <a:pPr algn="ctr"/>
            <a:r>
              <a:rPr lang="en-US" dirty="0" smtClean="0">
                <a:solidFill>
                  <a:schemeClr val="bg1"/>
                </a:solidFill>
              </a:rPr>
              <a:t>24.5 acres, </a:t>
            </a:r>
            <a:r>
              <a:rPr lang="en-US" dirty="0" err="1" smtClean="0">
                <a:solidFill>
                  <a:schemeClr val="bg1"/>
                </a:solidFill>
              </a:rPr>
              <a:t>previousl</a:t>
            </a:r>
            <a:r>
              <a:rPr lang="en-US" dirty="0" smtClean="0">
                <a:solidFill>
                  <a:schemeClr val="bg1"/>
                </a:solidFill>
              </a:rPr>
              <a:t> parkland</a:t>
            </a:r>
            <a:r>
              <a:rPr lang="en-US" dirty="0">
                <a:solidFill>
                  <a:schemeClr val="bg1"/>
                </a:solidFill>
              </a:rPr>
              <a:t>, Illinois Central rail yards, </a:t>
            </a:r>
            <a:r>
              <a:rPr lang="en-US" dirty="0" smtClean="0">
                <a:solidFill>
                  <a:schemeClr val="bg1"/>
                </a:solidFill>
              </a:rPr>
              <a:t>&amp; parking </a:t>
            </a:r>
            <a:r>
              <a:rPr lang="en-US" dirty="0">
                <a:solidFill>
                  <a:schemeClr val="bg1"/>
                </a:solidFill>
              </a:rPr>
              <a:t>lots</a:t>
            </a:r>
          </a:p>
        </p:txBody>
      </p:sp>
    </p:spTree>
    <p:extLst>
      <p:ext uri="{BB962C8B-B14F-4D97-AF65-F5344CB8AC3E}">
        <p14:creationId xmlns:p14="http://schemas.microsoft.com/office/powerpoint/2010/main" val="256623953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Roof Top “Farm”</a:t>
            </a:r>
            <a:endParaRPr lang="en-US" dirty="0"/>
          </a:p>
        </p:txBody>
      </p:sp>
      <p:pic>
        <p:nvPicPr>
          <p:cNvPr id="6146" name="Picture 2" descr="http://growmycitygreen.com/wp-content/uploads/2012/11/ledgepic.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949" y="762000"/>
            <a:ext cx="9126278" cy="6096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3949" y="6209492"/>
            <a:ext cx="2752548" cy="646331"/>
          </a:xfrm>
          <a:prstGeom prst="rect">
            <a:avLst/>
          </a:prstGeom>
        </p:spPr>
        <p:txBody>
          <a:bodyPr wrap="none">
            <a:spAutoFit/>
          </a:bodyPr>
          <a:lstStyle/>
          <a:p>
            <a:r>
              <a:rPr lang="en-US" dirty="0" smtClean="0">
                <a:solidFill>
                  <a:schemeClr val="bg1"/>
                </a:solidFill>
              </a:rPr>
              <a:t>growmycitygreen.com</a:t>
            </a:r>
          </a:p>
          <a:p>
            <a:r>
              <a:rPr lang="en-US" dirty="0">
                <a:solidFill>
                  <a:schemeClr val="bg1"/>
                </a:solidFill>
              </a:rPr>
              <a:t>Patrick Rogers Photography</a:t>
            </a:r>
          </a:p>
        </p:txBody>
      </p:sp>
    </p:spTree>
    <p:extLst>
      <p:ext uri="{BB962C8B-B14F-4D97-AF65-F5344CB8AC3E}">
        <p14:creationId xmlns:p14="http://schemas.microsoft.com/office/powerpoint/2010/main" val="251093325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Urban Population</a:t>
            </a:r>
            <a:endParaRPr lang="en-US" dirty="0"/>
          </a:p>
        </p:txBody>
      </p:sp>
      <p:graphicFrame>
        <p:nvGraphicFramePr>
          <p:cNvPr id="3" name="Chart 2"/>
          <p:cNvGraphicFramePr>
            <a:graphicFrameLocks/>
          </p:cNvGraphicFramePr>
          <p:nvPr>
            <p:extLst>
              <p:ext uri="{D42A27DB-BD31-4B8C-83A1-F6EECF244321}">
                <p14:modId xmlns:p14="http://schemas.microsoft.com/office/powerpoint/2010/main" val="4246653533"/>
              </p:ext>
            </p:extLst>
          </p:nvPr>
        </p:nvGraphicFramePr>
        <p:xfrm>
          <a:off x="457200" y="1524000"/>
          <a:ext cx="8305800" cy="4876800"/>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Box 3"/>
          <p:cNvSpPr txBox="1"/>
          <p:nvPr/>
        </p:nvSpPr>
        <p:spPr>
          <a:xfrm>
            <a:off x="0" y="6553200"/>
            <a:ext cx="9144000" cy="307777"/>
          </a:xfrm>
          <a:prstGeom prst="rect">
            <a:avLst/>
          </a:prstGeom>
          <a:noFill/>
        </p:spPr>
        <p:txBody>
          <a:bodyPr wrap="square" rtlCol="0">
            <a:spAutoFit/>
          </a:bodyPr>
          <a:lstStyle/>
          <a:p>
            <a:pPr algn="ctr"/>
            <a:r>
              <a:rPr lang="en-US" sz="1400" dirty="0"/>
              <a:t>World Urbanization Prospects, the 2011 </a:t>
            </a:r>
            <a:r>
              <a:rPr lang="en-US" sz="1400" dirty="0" smtClean="0"/>
              <a:t>Revision, UN </a:t>
            </a:r>
            <a:r>
              <a:rPr lang="en-US" sz="1400" dirty="0" err="1" smtClean="0"/>
              <a:t>Dept</a:t>
            </a:r>
            <a:r>
              <a:rPr lang="en-US" sz="1400" dirty="0" smtClean="0"/>
              <a:t> of Economic and Social Affairs</a:t>
            </a:r>
            <a:endParaRPr lang="en-US" sz="1400" dirty="0"/>
          </a:p>
        </p:txBody>
      </p:sp>
    </p:spTree>
    <p:extLst>
      <p:ext uri="{BB962C8B-B14F-4D97-AF65-F5344CB8AC3E}">
        <p14:creationId xmlns:p14="http://schemas.microsoft.com/office/powerpoint/2010/main" val="280608987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Users\everett\Pictures\Picture1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93" y="-109538"/>
            <a:ext cx="9296400" cy="696753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533400" y="-87581"/>
            <a:ext cx="8229600" cy="1143000"/>
          </a:xfrm>
        </p:spPr>
        <p:txBody>
          <a:bodyPr>
            <a:normAutofit/>
          </a:bodyPr>
          <a:lstStyle/>
          <a:p>
            <a:r>
              <a:rPr lang="en-US" b="1" dirty="0"/>
              <a:t>Chicago </a:t>
            </a:r>
            <a:r>
              <a:rPr lang="en-US" b="1" dirty="0" smtClean="0"/>
              <a:t>Urban </a:t>
            </a:r>
            <a:r>
              <a:rPr lang="en-US" b="1" dirty="0"/>
              <a:t>G</a:t>
            </a:r>
            <a:r>
              <a:rPr lang="en-US" b="1" dirty="0" smtClean="0"/>
              <a:t>arden</a:t>
            </a:r>
            <a:endParaRPr lang="en-US" dirty="0"/>
          </a:p>
        </p:txBody>
      </p:sp>
      <p:sp>
        <p:nvSpPr>
          <p:cNvPr id="3" name="Rectangle 2"/>
          <p:cNvSpPr/>
          <p:nvPr/>
        </p:nvSpPr>
        <p:spPr>
          <a:xfrm>
            <a:off x="38100" y="6488668"/>
            <a:ext cx="2211246" cy="369332"/>
          </a:xfrm>
          <a:prstGeom prst="rect">
            <a:avLst/>
          </a:prstGeom>
        </p:spPr>
        <p:txBody>
          <a:bodyPr wrap="none">
            <a:spAutoFit/>
          </a:bodyPr>
          <a:lstStyle/>
          <a:p>
            <a:r>
              <a:rPr lang="en-US" dirty="0">
                <a:solidFill>
                  <a:schemeClr val="bg1"/>
                </a:solidFill>
              </a:rPr>
              <a:t>upload.wikimedia.org</a:t>
            </a:r>
          </a:p>
        </p:txBody>
      </p:sp>
    </p:spTree>
    <p:extLst>
      <p:ext uri="{BB962C8B-B14F-4D97-AF65-F5344CB8AC3E}">
        <p14:creationId xmlns:p14="http://schemas.microsoft.com/office/powerpoint/2010/main" val="313581500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239962"/>
          </a:xfrm>
        </p:spPr>
        <p:txBody>
          <a:bodyPr>
            <a:normAutofit/>
          </a:bodyPr>
          <a:lstStyle/>
          <a:p>
            <a:pPr algn="l"/>
            <a:r>
              <a:rPr lang="en-US" dirty="0" smtClean="0"/>
              <a:t>NYC</a:t>
            </a:r>
            <a:br>
              <a:rPr lang="en-US" dirty="0" smtClean="0"/>
            </a:br>
            <a:r>
              <a:rPr lang="en-US" dirty="0" smtClean="0"/>
              <a:t>Community </a:t>
            </a:r>
            <a:br>
              <a:rPr lang="en-US" dirty="0" smtClean="0"/>
            </a:br>
            <a:r>
              <a:rPr lang="en-US" dirty="0" smtClean="0"/>
              <a:t>Garden</a:t>
            </a:r>
            <a:endParaRPr lang="en-US" dirty="0"/>
          </a:p>
        </p:txBody>
      </p:sp>
      <p:sp>
        <p:nvSpPr>
          <p:cNvPr id="3" name="Rectangle 2"/>
          <p:cNvSpPr/>
          <p:nvPr/>
        </p:nvSpPr>
        <p:spPr>
          <a:xfrm>
            <a:off x="838200" y="6400800"/>
            <a:ext cx="2004780" cy="369332"/>
          </a:xfrm>
          <a:prstGeom prst="rect">
            <a:avLst/>
          </a:prstGeom>
        </p:spPr>
        <p:txBody>
          <a:bodyPr wrap="none">
            <a:spAutoFit/>
          </a:bodyPr>
          <a:lstStyle/>
          <a:p>
            <a:r>
              <a:rPr lang="en-US" dirty="0"/>
              <a:t>www.morusnyc.org</a:t>
            </a:r>
          </a:p>
        </p:txBody>
      </p:sp>
      <p:pic>
        <p:nvPicPr>
          <p:cNvPr id="14338" name="Picture 2" descr="C:\Users\everett\Pictures\Picture1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79838" y="760"/>
            <a:ext cx="457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395668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Raising Children</a:t>
            </a:r>
            <a:endParaRPr lang="en-US" dirty="0"/>
          </a:p>
        </p:txBody>
      </p:sp>
      <p:sp>
        <p:nvSpPr>
          <p:cNvPr id="3" name="Content Placeholder 2"/>
          <p:cNvSpPr>
            <a:spLocks noGrp="1"/>
          </p:cNvSpPr>
          <p:nvPr>
            <p:ph idx="1"/>
          </p:nvPr>
        </p:nvSpPr>
        <p:spPr/>
        <p:txBody>
          <a:bodyPr>
            <a:normAutofit/>
          </a:bodyPr>
          <a:lstStyle/>
          <a:p>
            <a:pPr marL="342900" lvl="1" indent="-342900">
              <a:buFont typeface="Arial" pitchFamily="34" charset="0"/>
              <a:buChar char="•"/>
            </a:pPr>
            <a:r>
              <a:rPr lang="en-US" dirty="0"/>
              <a:t>Heavy media </a:t>
            </a:r>
            <a:r>
              <a:rPr lang="en-US" dirty="0" smtClean="0"/>
              <a:t>use </a:t>
            </a:r>
            <a:r>
              <a:rPr lang="en-US" dirty="0" smtClean="0">
                <a:sym typeface="Symbol" panose="05050102010706020507" pitchFamily="18" charset="2"/>
              </a:rPr>
              <a:t></a:t>
            </a:r>
            <a:r>
              <a:rPr lang="en-US" dirty="0" smtClean="0"/>
              <a:t> </a:t>
            </a:r>
          </a:p>
          <a:p>
            <a:pPr marL="742950" lvl="2" indent="-342900"/>
            <a:r>
              <a:rPr lang="en-US" dirty="0"/>
              <a:t>P</a:t>
            </a:r>
            <a:r>
              <a:rPr lang="en-US" dirty="0" smtClean="0"/>
              <a:t>oor </a:t>
            </a:r>
            <a:r>
              <a:rPr lang="en-US" dirty="0"/>
              <a:t>grades, low </a:t>
            </a:r>
            <a:r>
              <a:rPr lang="en-US" dirty="0" smtClean="0"/>
              <a:t>contentment</a:t>
            </a:r>
          </a:p>
          <a:p>
            <a:pPr marL="342900" lvl="1" indent="-342900">
              <a:buFont typeface="Arial" pitchFamily="34" charset="0"/>
              <a:buChar char="•"/>
            </a:pPr>
            <a:r>
              <a:rPr lang="en-US" dirty="0" smtClean="0"/>
              <a:t>Lack of experience with nature </a:t>
            </a:r>
            <a:r>
              <a:rPr lang="en-US" dirty="0">
                <a:sym typeface="Symbol" panose="05050102010706020507" pitchFamily="18" charset="2"/>
              </a:rPr>
              <a:t></a:t>
            </a:r>
            <a:r>
              <a:rPr lang="en-US" dirty="0"/>
              <a:t> </a:t>
            </a:r>
            <a:endParaRPr lang="en-US" dirty="0" smtClean="0"/>
          </a:p>
          <a:p>
            <a:pPr marL="742950" lvl="2" indent="-342900"/>
            <a:r>
              <a:rPr lang="en-US" dirty="0" smtClean="0"/>
              <a:t>Alienation, apathy towards nature</a:t>
            </a:r>
            <a:endParaRPr lang="en-US" dirty="0"/>
          </a:p>
          <a:p>
            <a:r>
              <a:rPr lang="en-US" sz="2800" dirty="0" smtClean="0"/>
              <a:t>Vitamin D deficiency</a:t>
            </a:r>
          </a:p>
          <a:p>
            <a:pPr lvl="1"/>
            <a:r>
              <a:rPr lang="en-US" sz="2400" dirty="0" smtClean="0"/>
              <a:t>70 % children / young adults</a:t>
            </a:r>
          </a:p>
          <a:p>
            <a:endParaRPr lang="en-US" sz="2800" dirty="0" smtClean="0"/>
          </a:p>
          <a:p>
            <a:r>
              <a:rPr lang="en-US" sz="2800" dirty="0" smtClean="0"/>
              <a:t>Need Green space</a:t>
            </a:r>
          </a:p>
          <a:p>
            <a:pPr lvl="1"/>
            <a:r>
              <a:rPr lang="en-US" sz="2400" dirty="0" smtClean="0"/>
              <a:t>Free </a:t>
            </a:r>
            <a:r>
              <a:rPr lang="en-US" sz="2400" dirty="0"/>
              <a:t>Range or “Feral” </a:t>
            </a:r>
            <a:r>
              <a:rPr lang="en-US" sz="2400" dirty="0" smtClean="0"/>
              <a:t>Kids</a:t>
            </a:r>
          </a:p>
          <a:p>
            <a:pPr lvl="1"/>
            <a:r>
              <a:rPr lang="en-US" sz="2400" dirty="0" smtClean="0"/>
              <a:t>Family time</a:t>
            </a:r>
            <a:endParaRPr lang="en-US" sz="2400" dirty="0"/>
          </a:p>
          <a:p>
            <a:pPr lvl="1"/>
            <a:endParaRPr lang="en-US" dirty="0" smtClean="0"/>
          </a:p>
        </p:txBody>
      </p:sp>
    </p:spTree>
    <p:extLst>
      <p:ext uri="{BB962C8B-B14F-4D97-AF65-F5344CB8AC3E}">
        <p14:creationId xmlns:p14="http://schemas.microsoft.com/office/powerpoint/2010/main" val="298486451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Ravine City Concept </a:t>
            </a:r>
            <a:r>
              <a:rPr lang="en-US" dirty="0" smtClean="0"/>
              <a:t>– Across Time</a:t>
            </a:r>
            <a:endParaRPr lang="en-US" dirty="0"/>
          </a:p>
        </p:txBody>
      </p:sp>
      <p:pic>
        <p:nvPicPr>
          <p:cNvPr id="17410" name="Picture 2" descr="C:\Users\everett\Pictures\Picture1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524000"/>
            <a:ext cx="8096250" cy="45243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C:\Users\everett\Pictures\Picture1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6907"/>
            <a:ext cx="8877300" cy="658177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0"/>
            <a:ext cx="8229600" cy="1143000"/>
          </a:xfrm>
        </p:spPr>
        <p:txBody>
          <a:bodyPr/>
          <a:lstStyle/>
          <a:p>
            <a:r>
              <a:rPr lang="en-US" dirty="0" smtClean="0"/>
              <a:t>Ravine City Concept - Toronto</a:t>
            </a:r>
            <a:endParaRPr lang="en-US" dirty="0"/>
          </a:p>
        </p:txBody>
      </p:sp>
      <p:sp>
        <p:nvSpPr>
          <p:cNvPr id="4" name="Rectangle 3"/>
          <p:cNvSpPr/>
          <p:nvPr/>
        </p:nvSpPr>
        <p:spPr>
          <a:xfrm>
            <a:off x="7236683" y="0"/>
            <a:ext cx="1907317" cy="307777"/>
          </a:xfrm>
          <a:prstGeom prst="rect">
            <a:avLst/>
          </a:prstGeom>
        </p:spPr>
        <p:txBody>
          <a:bodyPr wrap="none">
            <a:spAutoFit/>
          </a:bodyPr>
          <a:lstStyle/>
          <a:p>
            <a:r>
              <a:rPr lang="en-US" sz="1400" dirty="0" smtClean="0"/>
              <a:t>www.foodurbanism.org</a:t>
            </a:r>
            <a:endParaRPr lang="en-US" sz="1400"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Ravine City Concept – Crops on Roofs</a:t>
            </a:r>
            <a:endParaRPr lang="en-US" dirty="0"/>
          </a:p>
        </p:txBody>
      </p:sp>
      <p:pic>
        <p:nvPicPr>
          <p:cNvPr id="3" name="Picture 2" descr="1255-ravine_city-img21.jpg"/>
          <p:cNvPicPr>
            <a:picLocks noChangeAspect="1"/>
          </p:cNvPicPr>
          <p:nvPr/>
        </p:nvPicPr>
        <p:blipFill>
          <a:blip r:embed="rId2" cstate="print"/>
          <a:stretch>
            <a:fillRect/>
          </a:stretch>
        </p:blipFill>
        <p:spPr>
          <a:xfrm>
            <a:off x="0" y="1371600"/>
            <a:ext cx="9144000" cy="5185186"/>
          </a:xfrm>
          <a:prstGeom prst="rect">
            <a:avLst/>
          </a:prstGeom>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Indicators - Infrastructure</a:t>
            </a:r>
            <a:endParaRPr lang="en-US" dirty="0"/>
          </a:p>
        </p:txBody>
      </p:sp>
      <p:sp>
        <p:nvSpPr>
          <p:cNvPr id="3" name="Rectangle 2"/>
          <p:cNvSpPr/>
          <p:nvPr/>
        </p:nvSpPr>
        <p:spPr>
          <a:xfrm>
            <a:off x="0" y="6430963"/>
            <a:ext cx="9144000" cy="369332"/>
          </a:xfrm>
          <a:prstGeom prst="rect">
            <a:avLst/>
          </a:prstGeom>
        </p:spPr>
        <p:txBody>
          <a:bodyPr wrap="square">
            <a:spAutoFit/>
          </a:bodyPr>
          <a:lstStyle/>
          <a:p>
            <a:pPr lvl="1" algn="ctr"/>
            <a:r>
              <a:rPr lang="en-US" dirty="0" smtClean="0"/>
              <a:t>Timothy </a:t>
            </a:r>
            <a:r>
              <a:rPr lang="en-US" dirty="0" err="1"/>
              <a:t>Beatley</a:t>
            </a:r>
            <a:r>
              <a:rPr lang="en-US" dirty="0"/>
              <a:t> “</a:t>
            </a:r>
            <a:r>
              <a:rPr lang="en-US" dirty="0" err="1"/>
              <a:t>Biophilic</a:t>
            </a:r>
            <a:r>
              <a:rPr lang="en-US" dirty="0"/>
              <a:t> </a:t>
            </a:r>
            <a:r>
              <a:rPr lang="en-US" dirty="0" smtClean="0"/>
              <a:t>Cities” (Suggested values)</a:t>
            </a:r>
            <a:endParaRPr lang="en-US" dirty="0"/>
          </a:p>
        </p:txBody>
      </p:sp>
    </p:spTree>
    <p:extLst>
      <p:ext uri="{BB962C8B-B14F-4D97-AF65-F5344CB8AC3E}">
        <p14:creationId xmlns:p14="http://schemas.microsoft.com/office/powerpoint/2010/main" val="41498582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Indicators - Activity</a:t>
            </a:r>
            <a:endParaRPr lang="en-US" dirty="0"/>
          </a:p>
        </p:txBody>
      </p:sp>
      <p:sp>
        <p:nvSpPr>
          <p:cNvPr id="3" name="Rectangle 2"/>
          <p:cNvSpPr/>
          <p:nvPr/>
        </p:nvSpPr>
        <p:spPr>
          <a:xfrm>
            <a:off x="0" y="6430963"/>
            <a:ext cx="9144000" cy="369332"/>
          </a:xfrm>
          <a:prstGeom prst="rect">
            <a:avLst/>
          </a:prstGeom>
        </p:spPr>
        <p:txBody>
          <a:bodyPr wrap="square">
            <a:spAutoFit/>
          </a:bodyPr>
          <a:lstStyle/>
          <a:p>
            <a:pPr lvl="1" algn="ctr"/>
            <a:r>
              <a:rPr lang="en-US" dirty="0" smtClean="0"/>
              <a:t>Timothy </a:t>
            </a:r>
            <a:r>
              <a:rPr lang="en-US" dirty="0" err="1"/>
              <a:t>Beatley</a:t>
            </a:r>
            <a:r>
              <a:rPr lang="en-US" dirty="0"/>
              <a:t> “</a:t>
            </a:r>
            <a:r>
              <a:rPr lang="en-US" dirty="0" err="1"/>
              <a:t>Biophilic</a:t>
            </a:r>
            <a:r>
              <a:rPr lang="en-US" dirty="0"/>
              <a:t> </a:t>
            </a:r>
            <a:r>
              <a:rPr lang="en-US" dirty="0" smtClean="0"/>
              <a:t>Cities” (Suggested values)</a:t>
            </a:r>
            <a:endParaRPr lang="en-US" dirty="0"/>
          </a:p>
        </p:txBody>
      </p:sp>
    </p:spTree>
    <p:extLst>
      <p:ext uri="{BB962C8B-B14F-4D97-AF65-F5344CB8AC3E}">
        <p14:creationId xmlns:p14="http://schemas.microsoft.com/office/powerpoint/2010/main" val="158669159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Indicators – Attitudes &amp; Knowledge</a:t>
            </a:r>
            <a:endParaRPr lang="en-US" dirty="0"/>
          </a:p>
        </p:txBody>
      </p:sp>
      <p:sp>
        <p:nvSpPr>
          <p:cNvPr id="3" name="Rectangle 2"/>
          <p:cNvSpPr/>
          <p:nvPr/>
        </p:nvSpPr>
        <p:spPr>
          <a:xfrm>
            <a:off x="0" y="6430963"/>
            <a:ext cx="9144000" cy="369332"/>
          </a:xfrm>
          <a:prstGeom prst="rect">
            <a:avLst/>
          </a:prstGeom>
        </p:spPr>
        <p:txBody>
          <a:bodyPr wrap="square">
            <a:spAutoFit/>
          </a:bodyPr>
          <a:lstStyle/>
          <a:p>
            <a:pPr lvl="1" algn="ctr"/>
            <a:r>
              <a:rPr lang="en-US" dirty="0" smtClean="0"/>
              <a:t>Timothy </a:t>
            </a:r>
            <a:r>
              <a:rPr lang="en-US" dirty="0" err="1"/>
              <a:t>Beatley</a:t>
            </a:r>
            <a:r>
              <a:rPr lang="en-US" dirty="0"/>
              <a:t> “</a:t>
            </a:r>
            <a:r>
              <a:rPr lang="en-US" dirty="0" err="1"/>
              <a:t>Biophilic</a:t>
            </a:r>
            <a:r>
              <a:rPr lang="en-US" dirty="0"/>
              <a:t> </a:t>
            </a:r>
            <a:r>
              <a:rPr lang="en-US" dirty="0" smtClean="0"/>
              <a:t>Cities” (Suggested values)</a:t>
            </a:r>
            <a:endParaRPr lang="en-US" dirty="0"/>
          </a:p>
        </p:txBody>
      </p:sp>
    </p:spTree>
    <p:extLst>
      <p:ext uri="{BB962C8B-B14F-4D97-AF65-F5344CB8AC3E}">
        <p14:creationId xmlns:p14="http://schemas.microsoft.com/office/powerpoint/2010/main" val="230487299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Indicators – Institutions</a:t>
            </a:r>
            <a:endParaRPr lang="en-US" dirty="0"/>
          </a:p>
        </p:txBody>
      </p:sp>
      <p:sp>
        <p:nvSpPr>
          <p:cNvPr id="3" name="Rectangle 2"/>
          <p:cNvSpPr/>
          <p:nvPr/>
        </p:nvSpPr>
        <p:spPr>
          <a:xfrm>
            <a:off x="0" y="6430963"/>
            <a:ext cx="9144000" cy="369332"/>
          </a:xfrm>
          <a:prstGeom prst="rect">
            <a:avLst/>
          </a:prstGeom>
        </p:spPr>
        <p:txBody>
          <a:bodyPr wrap="square">
            <a:spAutoFit/>
          </a:bodyPr>
          <a:lstStyle/>
          <a:p>
            <a:pPr lvl="1" algn="ctr"/>
            <a:r>
              <a:rPr lang="en-US" dirty="0" smtClean="0"/>
              <a:t>Timothy </a:t>
            </a:r>
            <a:r>
              <a:rPr lang="en-US" dirty="0" err="1"/>
              <a:t>Beatley</a:t>
            </a:r>
            <a:r>
              <a:rPr lang="en-US" dirty="0"/>
              <a:t> “</a:t>
            </a:r>
            <a:r>
              <a:rPr lang="en-US" dirty="0" err="1"/>
              <a:t>Biophilic</a:t>
            </a:r>
            <a:r>
              <a:rPr lang="en-US" dirty="0"/>
              <a:t> </a:t>
            </a:r>
            <a:r>
              <a:rPr lang="en-US" dirty="0" smtClean="0"/>
              <a:t>Cities” (Suggested values)</a:t>
            </a:r>
            <a:endParaRPr lang="en-US" dirty="0"/>
          </a:p>
        </p:txBody>
      </p:sp>
    </p:spTree>
    <p:extLst>
      <p:ext uri="{BB962C8B-B14F-4D97-AF65-F5344CB8AC3E}">
        <p14:creationId xmlns:p14="http://schemas.microsoft.com/office/powerpoint/2010/main" val="235629651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Wildness, not Wilderness</a:t>
            </a:r>
            <a:endParaRPr lang="en-US" dirty="0"/>
          </a:p>
        </p:txBody>
      </p:sp>
      <p:sp>
        <p:nvSpPr>
          <p:cNvPr id="4" name="Content Placeholder 3"/>
          <p:cNvSpPr>
            <a:spLocks noGrp="1"/>
          </p:cNvSpPr>
          <p:nvPr>
            <p:ph idx="1"/>
          </p:nvPr>
        </p:nvSpPr>
        <p:spPr/>
        <p:txBody>
          <a:bodyPr>
            <a:normAutofit/>
          </a:bodyPr>
          <a:lstStyle/>
          <a:p>
            <a:r>
              <a:rPr lang="en-US" dirty="0" smtClean="0"/>
              <a:t>Urban Nature</a:t>
            </a:r>
          </a:p>
          <a:p>
            <a:pPr lvl="1"/>
            <a:r>
              <a:rPr lang="en-US" dirty="0" smtClean="0"/>
              <a:t>Human impacted &amp; influenced</a:t>
            </a:r>
          </a:p>
          <a:p>
            <a:pPr lvl="1"/>
            <a:endParaRPr lang="en-US" dirty="0"/>
          </a:p>
          <a:p>
            <a:pPr lvl="1"/>
            <a:r>
              <a:rPr lang="en-US" dirty="0" smtClean="0"/>
              <a:t>Wind &amp; weather</a:t>
            </a:r>
          </a:p>
          <a:p>
            <a:pPr lvl="1"/>
            <a:r>
              <a:rPr lang="en-US" dirty="0" smtClean="0"/>
              <a:t>Plants in abandoned Lots</a:t>
            </a:r>
          </a:p>
          <a:p>
            <a:pPr lvl="1"/>
            <a:r>
              <a:rPr lang="en-US" dirty="0" smtClean="0"/>
              <a:t>Lichen on buildings</a:t>
            </a:r>
          </a:p>
          <a:p>
            <a:pPr lvl="1"/>
            <a:r>
              <a:rPr lang="en-US" dirty="0" smtClean="0"/>
              <a:t>Hawks riding thermals above skyscrapers</a:t>
            </a:r>
          </a:p>
          <a:p>
            <a:pPr lvl="1"/>
            <a:r>
              <a:rPr lang="en-US" dirty="0" smtClean="0"/>
              <a:t>Pocket parks</a:t>
            </a:r>
          </a:p>
          <a:p>
            <a:pPr lvl="1"/>
            <a:r>
              <a:rPr lang="en-US" dirty="0" smtClean="0"/>
              <a:t>Rooftop gardens</a:t>
            </a:r>
            <a:endParaRPr lang="en-US" dirty="0"/>
          </a:p>
        </p:txBody>
      </p:sp>
      <p:pic>
        <p:nvPicPr>
          <p:cNvPr id="11266" name="Picture 2" descr="http://img2.tgdaily.com/sites/default/files/stock/450teaser/buildings/lichen_buildin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4400" y="4800600"/>
            <a:ext cx="4286250" cy="1905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0" y="6536323"/>
            <a:ext cx="1591333" cy="338554"/>
          </a:xfrm>
          <a:prstGeom prst="rect">
            <a:avLst/>
          </a:prstGeom>
        </p:spPr>
        <p:txBody>
          <a:bodyPr wrap="none">
            <a:spAutoFit/>
          </a:bodyPr>
          <a:lstStyle/>
          <a:p>
            <a:r>
              <a:rPr lang="en-US" sz="1600" dirty="0" smtClean="0"/>
              <a:t>img2.tgdaily.com</a:t>
            </a:r>
            <a:endParaRPr lang="en-US" sz="1600" dirty="0"/>
          </a:p>
        </p:txBody>
      </p:sp>
    </p:spTree>
    <p:extLst>
      <p:ext uri="{BB962C8B-B14F-4D97-AF65-F5344CB8AC3E}">
        <p14:creationId xmlns:p14="http://schemas.microsoft.com/office/powerpoint/2010/main" val="38591586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71249745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10" y="0"/>
            <a:ext cx="9152709" cy="6864532"/>
          </a:xfrm>
          <a:prstGeom prst="rect">
            <a:avLst/>
          </a:prstGeom>
        </p:spPr>
      </p:pic>
    </p:spTree>
    <p:extLst>
      <p:ext uri="{BB962C8B-B14F-4D97-AF65-F5344CB8AC3E}">
        <p14:creationId xmlns:p14="http://schemas.microsoft.com/office/powerpoint/2010/main" val="5215987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dirty="0" smtClean="0"/>
              <a:t>Roof Top Garden</a:t>
            </a:r>
            <a:endParaRPr lang="en-US" dirty="0"/>
          </a:p>
        </p:txBody>
      </p:sp>
      <p:sp>
        <p:nvSpPr>
          <p:cNvPr id="5" name="Rectangle 4"/>
          <p:cNvSpPr/>
          <p:nvPr/>
        </p:nvSpPr>
        <p:spPr>
          <a:xfrm>
            <a:off x="0" y="6488668"/>
            <a:ext cx="9144000" cy="369332"/>
          </a:xfrm>
          <a:prstGeom prst="rect">
            <a:avLst/>
          </a:prstGeom>
        </p:spPr>
        <p:txBody>
          <a:bodyPr wrap="square">
            <a:spAutoFit/>
          </a:bodyPr>
          <a:lstStyle/>
          <a:p>
            <a:pPr algn="ctr" fontAlgn="base"/>
            <a:r>
              <a:rPr lang="en-US" dirty="0" smtClean="0">
                <a:solidFill>
                  <a:schemeClr val="bg1"/>
                </a:solidFill>
                <a:latin typeface="Pathway Gothic One"/>
              </a:rPr>
              <a:t>www.koverkrete.com, Jeffrey </a:t>
            </a:r>
            <a:r>
              <a:rPr lang="en-US" dirty="0" err="1">
                <a:solidFill>
                  <a:schemeClr val="bg1"/>
                </a:solidFill>
                <a:latin typeface="Pathway Gothic One"/>
              </a:rPr>
              <a:t>Erb</a:t>
            </a:r>
            <a:r>
              <a:rPr lang="en-US" dirty="0">
                <a:solidFill>
                  <a:schemeClr val="bg1"/>
                </a:solidFill>
                <a:latin typeface="Pathway Gothic One"/>
              </a:rPr>
              <a:t> Landscape Design New York </a:t>
            </a:r>
            <a:r>
              <a:rPr lang="en-US" dirty="0" smtClean="0">
                <a:solidFill>
                  <a:schemeClr val="bg1"/>
                </a:solidFill>
                <a:latin typeface="Pathway Gothic One"/>
              </a:rPr>
              <a:t>City</a:t>
            </a:r>
            <a:endParaRPr lang="en-US" b="0" i="0" u="none" strike="noStrike" dirty="0">
              <a:solidFill>
                <a:schemeClr val="bg1"/>
              </a:solidFill>
              <a:effectLst/>
              <a:latin typeface="Pathway Gothic One"/>
            </a:endParaRPr>
          </a:p>
        </p:txBody>
      </p:sp>
    </p:spTree>
    <p:extLst>
      <p:ext uri="{BB962C8B-B14F-4D97-AF65-F5344CB8AC3E}">
        <p14:creationId xmlns:p14="http://schemas.microsoft.com/office/powerpoint/2010/main" val="392953594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Users\everett\Pictures\Picture16.jpg"/>
          <p:cNvPicPr>
            <a:picLocks noChangeAspect="1" noChangeArrowheads="1"/>
          </p:cNvPicPr>
          <p:nvPr/>
        </p:nvPicPr>
        <p:blipFill rotWithShape="1">
          <a:blip r:embed="rId2">
            <a:extLst>
              <a:ext uri="{28A0092B-C50C-407E-A947-70E740481C1C}">
                <a14:useLocalDpi xmlns:a14="http://schemas.microsoft.com/office/drawing/2010/main" val="0"/>
              </a:ext>
            </a:extLst>
          </a:blip>
          <a:srcRect l="2667" r="17334"/>
          <a:stretch/>
        </p:blipFill>
        <p:spPr bwMode="auto">
          <a:xfrm>
            <a:off x="0" y="647700"/>
            <a:ext cx="9144001" cy="62103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20782"/>
            <a:ext cx="8229600" cy="635825"/>
          </a:xfrm>
        </p:spPr>
        <p:txBody>
          <a:bodyPr>
            <a:normAutofit fontScale="90000"/>
          </a:bodyPr>
          <a:lstStyle/>
          <a:p>
            <a:r>
              <a:rPr lang="en-US" dirty="0" smtClean="0"/>
              <a:t>Backyard</a:t>
            </a:r>
            <a:endParaRPr lang="en-US" dirty="0"/>
          </a:p>
        </p:txBody>
      </p:sp>
      <p:sp>
        <p:nvSpPr>
          <p:cNvPr id="3" name="Rectangle 2"/>
          <p:cNvSpPr/>
          <p:nvPr/>
        </p:nvSpPr>
        <p:spPr>
          <a:xfrm>
            <a:off x="15240" y="6517269"/>
            <a:ext cx="1966051" cy="338554"/>
          </a:xfrm>
          <a:prstGeom prst="rect">
            <a:avLst/>
          </a:prstGeom>
        </p:spPr>
        <p:txBody>
          <a:bodyPr wrap="none">
            <a:spAutoFit/>
          </a:bodyPr>
          <a:lstStyle/>
          <a:p>
            <a:r>
              <a:rPr lang="en-US" sz="1600" dirty="0">
                <a:solidFill>
                  <a:schemeClr val="bg1"/>
                </a:solidFill>
              </a:rPr>
              <a:t>solarinnovations.com</a:t>
            </a:r>
          </a:p>
        </p:txBody>
      </p:sp>
    </p:spTree>
    <p:extLst>
      <p:ext uri="{BB962C8B-B14F-4D97-AF65-F5344CB8AC3E}">
        <p14:creationId xmlns:p14="http://schemas.microsoft.com/office/powerpoint/2010/main" val="429325852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2.bp.blogspot.com/-sRdECJWGrGY/Tw8jOnLr5BI/AAAAAAAAAPw/zR7H9fZHuNw/s1600/green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4"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Green Alley, Montreal</a:t>
            </a:r>
            <a:endParaRPr lang="en-US" dirty="0"/>
          </a:p>
        </p:txBody>
      </p:sp>
      <p:sp>
        <p:nvSpPr>
          <p:cNvPr id="6" name="Rectangle 5"/>
          <p:cNvSpPr/>
          <p:nvPr/>
        </p:nvSpPr>
        <p:spPr>
          <a:xfrm>
            <a:off x="5638801" y="6484314"/>
            <a:ext cx="3505200" cy="369332"/>
          </a:xfrm>
          <a:prstGeom prst="rect">
            <a:avLst/>
          </a:prstGeom>
        </p:spPr>
        <p:txBody>
          <a:bodyPr wrap="square">
            <a:spAutoFit/>
          </a:bodyPr>
          <a:lstStyle/>
          <a:p>
            <a:r>
              <a:rPr lang="en-US" dirty="0" smtClean="0"/>
              <a:t>osheamontreal.blogspot.com/2012</a:t>
            </a:r>
            <a:endParaRPr lang="en-US" dirty="0"/>
          </a:p>
        </p:txBody>
      </p:sp>
    </p:spTree>
    <p:extLst>
      <p:ext uri="{BB962C8B-B14F-4D97-AF65-F5344CB8AC3E}">
        <p14:creationId xmlns:p14="http://schemas.microsoft.com/office/powerpoint/2010/main" val="417144233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noAutofit/>
          </a:bodyPr>
          <a:lstStyle/>
          <a:p>
            <a:r>
              <a:rPr lang="en-US" sz="3200" dirty="0" err="1" smtClean="0">
                <a:solidFill>
                  <a:schemeClr val="bg1"/>
                </a:solidFill>
              </a:rPr>
              <a:t>Blumen</a:t>
            </a:r>
            <a:r>
              <a:rPr lang="en-US" sz="3200" dirty="0" smtClean="0">
                <a:solidFill>
                  <a:schemeClr val="bg1"/>
                </a:solidFill>
              </a:rPr>
              <a:t> Gardens, </a:t>
            </a:r>
            <a:r>
              <a:rPr lang="en-US" sz="3200" dirty="0">
                <a:solidFill>
                  <a:schemeClr val="bg1"/>
                </a:solidFill>
              </a:rPr>
              <a:t>Sycamore, </a:t>
            </a:r>
            <a:r>
              <a:rPr lang="en-US" sz="3200" dirty="0" smtClean="0">
                <a:solidFill>
                  <a:schemeClr val="bg1"/>
                </a:solidFill>
              </a:rPr>
              <a:t>Illinois</a:t>
            </a:r>
            <a:endParaRPr lang="en-US" sz="3200" dirty="0">
              <a:solidFill>
                <a:schemeClr val="bg1"/>
              </a:solidFill>
            </a:endParaRPr>
          </a:p>
        </p:txBody>
      </p:sp>
      <p:sp>
        <p:nvSpPr>
          <p:cNvPr id="4" name="Rectangle 3"/>
          <p:cNvSpPr/>
          <p:nvPr/>
        </p:nvSpPr>
        <p:spPr>
          <a:xfrm>
            <a:off x="0" y="6488668"/>
            <a:ext cx="2129173" cy="338554"/>
          </a:xfrm>
          <a:prstGeom prst="rect">
            <a:avLst/>
          </a:prstGeom>
        </p:spPr>
        <p:txBody>
          <a:bodyPr wrap="none">
            <a:spAutoFit/>
          </a:bodyPr>
          <a:lstStyle/>
          <a:p>
            <a:r>
              <a:rPr lang="en-US" sz="1600" dirty="0" smtClean="0"/>
              <a:t>fmanos.wordpress.com</a:t>
            </a:r>
            <a:endParaRPr lang="en-US" sz="1600" dirty="0"/>
          </a:p>
        </p:txBody>
      </p:sp>
      <p:sp>
        <p:nvSpPr>
          <p:cNvPr id="5" name="TextBox 4"/>
          <p:cNvSpPr txBox="1"/>
          <p:nvPr/>
        </p:nvSpPr>
        <p:spPr>
          <a:xfrm>
            <a:off x="2133600" y="5638800"/>
            <a:ext cx="5021567" cy="523220"/>
          </a:xfrm>
          <a:prstGeom prst="rect">
            <a:avLst/>
          </a:prstGeom>
          <a:noFill/>
        </p:spPr>
        <p:txBody>
          <a:bodyPr wrap="none" rtlCol="0">
            <a:spAutoFit/>
          </a:bodyPr>
          <a:lstStyle/>
          <a:p>
            <a:r>
              <a:rPr lang="en-US" sz="2800" dirty="0"/>
              <a:t>Former Abandoned Industrial Lot</a:t>
            </a:r>
          </a:p>
        </p:txBody>
      </p:sp>
    </p:spTree>
    <p:extLst>
      <p:ext uri="{BB962C8B-B14F-4D97-AF65-F5344CB8AC3E}">
        <p14:creationId xmlns:p14="http://schemas.microsoft.com/office/powerpoint/2010/main" val="138720446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journal.heinz.cmu.edu/wp-content/uploads/2012/11/abandoned-lo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525000" cy="714375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Pittsburg Abandoned Lot</a:t>
            </a:r>
            <a:endParaRPr lang="en-US" dirty="0"/>
          </a:p>
        </p:txBody>
      </p:sp>
      <p:sp>
        <p:nvSpPr>
          <p:cNvPr id="3" name="Rectangle 2"/>
          <p:cNvSpPr/>
          <p:nvPr/>
        </p:nvSpPr>
        <p:spPr>
          <a:xfrm>
            <a:off x="7147426" y="6488668"/>
            <a:ext cx="2377574" cy="369332"/>
          </a:xfrm>
          <a:prstGeom prst="rect">
            <a:avLst/>
          </a:prstGeom>
        </p:spPr>
        <p:txBody>
          <a:bodyPr wrap="none">
            <a:spAutoFit/>
          </a:bodyPr>
          <a:lstStyle/>
          <a:p>
            <a:r>
              <a:rPr lang="en-US" dirty="0" smtClean="0">
                <a:solidFill>
                  <a:schemeClr val="bg1"/>
                </a:solidFill>
              </a:rPr>
              <a:t>journal.heinz.cmu.edu</a:t>
            </a:r>
            <a:endParaRPr lang="en-US" dirty="0">
              <a:solidFill>
                <a:schemeClr val="bg1"/>
              </a:solidFill>
            </a:endParaRPr>
          </a:p>
        </p:txBody>
      </p:sp>
    </p:spTree>
    <p:extLst>
      <p:ext uri="{BB962C8B-B14F-4D97-AF65-F5344CB8AC3E}">
        <p14:creationId xmlns:p14="http://schemas.microsoft.com/office/powerpoint/2010/main" val="310398818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301</TotalTime>
  <Words>806</Words>
  <Application>Microsoft Office PowerPoint</Application>
  <PresentationFormat>On-screen Show (4:3)</PresentationFormat>
  <Paragraphs>157</Paragraphs>
  <Slides>41</Slides>
  <Notes>11</Notes>
  <HiddenSlides>0</HiddenSlides>
  <MMClips>0</MMClips>
  <ScaleCrop>false</ScaleCrop>
  <HeadingPairs>
    <vt:vector size="4" baseType="variant">
      <vt:variant>
        <vt:lpstr>Theme</vt:lpstr>
      </vt:variant>
      <vt:variant>
        <vt:i4>1</vt:i4>
      </vt:variant>
      <vt:variant>
        <vt:lpstr>Slide Titles</vt:lpstr>
      </vt:variant>
      <vt:variant>
        <vt:i4>41</vt:i4>
      </vt:variant>
    </vt:vector>
  </HeadingPairs>
  <TitlesOfParts>
    <vt:vector size="42" baseType="lpstr">
      <vt:lpstr>Office Theme</vt:lpstr>
      <vt:lpstr>Biophilic City</vt:lpstr>
      <vt:lpstr>Biophilia</vt:lpstr>
      <vt:lpstr>Urban Population</vt:lpstr>
      <vt:lpstr>Wildness, not Wilderness</vt:lpstr>
      <vt:lpstr>Roof Top Garden</vt:lpstr>
      <vt:lpstr>Backyard</vt:lpstr>
      <vt:lpstr>Green Alley, Montreal</vt:lpstr>
      <vt:lpstr>Blumen Gardens, Sycamore, Illinois</vt:lpstr>
      <vt:lpstr>Pittsburg Abandoned Lot</vt:lpstr>
      <vt:lpstr>Health Benefits</vt:lpstr>
      <vt:lpstr>Health Benefits</vt:lpstr>
      <vt:lpstr>Parks</vt:lpstr>
      <vt:lpstr>Rittenhouse Square, Philly</vt:lpstr>
      <vt:lpstr>Plaza</vt:lpstr>
      <vt:lpstr>Environmental Benefits</vt:lpstr>
      <vt:lpstr>Green Roof</vt:lpstr>
      <vt:lpstr>Green Roof, Toronto</vt:lpstr>
      <vt:lpstr>Trees</vt:lpstr>
      <vt:lpstr>Bryant Park, NYC</vt:lpstr>
      <vt:lpstr>Charlottesville Downtown Mall</vt:lpstr>
      <vt:lpstr>Bioinfiltration Basin  Street-Side</vt:lpstr>
      <vt:lpstr>Rowan University - Parking Lot</vt:lpstr>
      <vt:lpstr>Congress Ave Bridge, Austin TX</vt:lpstr>
      <vt:lpstr>Economic Benefits</vt:lpstr>
      <vt:lpstr>Cheonggycheon River, Seoul, South Korea</vt:lpstr>
      <vt:lpstr>Central Park, NYC</vt:lpstr>
      <vt:lpstr>High Line, NYC</vt:lpstr>
      <vt:lpstr>Millenium Park, Chicago</vt:lpstr>
      <vt:lpstr>Roof Top “Farm”</vt:lpstr>
      <vt:lpstr>Chicago Urban Garden</vt:lpstr>
      <vt:lpstr>NYC Community  Garden</vt:lpstr>
      <vt:lpstr>Raising Children</vt:lpstr>
      <vt:lpstr>Ravine City Concept – Across Time</vt:lpstr>
      <vt:lpstr>Ravine City Concept - Toronto</vt:lpstr>
      <vt:lpstr>Ravine City Concept – Crops on Roofs</vt:lpstr>
      <vt:lpstr>Indicators - Infrastructure</vt:lpstr>
      <vt:lpstr>Indicators - Activity</vt:lpstr>
      <vt:lpstr>Indicators – Attitudes &amp; Knowledge</vt:lpstr>
      <vt:lpstr>Indicators – Institutions</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Green</dc:title>
  <dc:creator>Everett, Jess W.</dc:creator>
  <cp:lastModifiedBy>Windows User</cp:lastModifiedBy>
  <cp:revision>49</cp:revision>
  <dcterms:created xsi:type="dcterms:W3CDTF">2006-08-16T00:00:00Z</dcterms:created>
  <dcterms:modified xsi:type="dcterms:W3CDTF">2014-03-10T13:48:36Z</dcterms:modified>
</cp:coreProperties>
</file>